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SemiBold"/>
      <p:regular r:id="rId25"/>
      <p:bold r:id="rId26"/>
      <p:italic r:id="rId27"/>
      <p:boldItalic r:id="rId28"/>
    </p:embeddedFont>
    <p:embeddedFont>
      <p:font typeface="Montserrat"/>
      <p:regular r:id="rId29"/>
      <p:bold r:id="rId30"/>
      <p:italic r:id="rId31"/>
      <p:boldItalic r:id="rId32"/>
    </p:embeddedFont>
    <p:embeddedFont>
      <p:font typeface="Montserrat Medium"/>
      <p:regular r:id="rId33"/>
      <p:bold r:id="rId34"/>
      <p:italic r:id="rId35"/>
      <p:boldItalic r:id="rId36"/>
    </p:embeddedFont>
    <p:embeddedFont>
      <p:font typeface="Montserrat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MontserratMedium-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MontserratMedium-italic.fntdata"/><Relationship Id="rId12" Type="http://schemas.openxmlformats.org/officeDocument/2006/relationships/slide" Target="slides/slide7.xml"/><Relationship Id="rId34" Type="http://schemas.openxmlformats.org/officeDocument/2006/relationships/font" Target="fonts/MontserratMedium-bold.fntdata"/><Relationship Id="rId15" Type="http://schemas.openxmlformats.org/officeDocument/2006/relationships/slide" Target="slides/slide10.xml"/><Relationship Id="rId37" Type="http://schemas.openxmlformats.org/officeDocument/2006/relationships/font" Target="fonts/MontserratLight-regular.fntdata"/><Relationship Id="rId14" Type="http://schemas.openxmlformats.org/officeDocument/2006/relationships/slide" Target="slides/slide9.xml"/><Relationship Id="rId36" Type="http://schemas.openxmlformats.org/officeDocument/2006/relationships/font" Target="fonts/MontserratMedium-boldItalic.fntdata"/><Relationship Id="rId17" Type="http://schemas.openxmlformats.org/officeDocument/2006/relationships/slide" Target="slides/slide12.xml"/><Relationship Id="rId39" Type="http://schemas.openxmlformats.org/officeDocument/2006/relationships/font" Target="fonts/MontserratLight-italic.fntdata"/><Relationship Id="rId16" Type="http://schemas.openxmlformats.org/officeDocument/2006/relationships/slide" Target="slides/slide11.xml"/><Relationship Id="rId38" Type="http://schemas.openxmlformats.org/officeDocument/2006/relationships/font" Target="fonts/Montserrat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7884a35bc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7884a35bc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ae91369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ae91369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ccd9a3f0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ccd9a3f0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Trong hình, hai hình tròn là 2 node với nhãn person và movie. Bên cạnh mỗi node là thuộc tính của node đó, mỗi node có thể có nhiều thuộc tính. Giữa node person và movie có 5 relationship hay 5 path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ccd9a3f0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ccd9a3f0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Trong hình có</a:t>
            </a:r>
            <a:r>
              <a:rPr lang="en">
                <a:solidFill>
                  <a:schemeClr val="dk1"/>
                </a:solidFill>
              </a:rPr>
              <a:t> nhãn (label) tên Person. Label giống như tag và được sử dụng để truy vấn cơ sở dữ liệu về các nút cụ thể. Một node có thể có nhiều label, ví dụ Person và Actor.</a:t>
            </a:r>
            <a:endParaRPr>
              <a:solidFill>
                <a:schemeClr val="dk1"/>
              </a:solidFill>
            </a:endParaRPr>
          </a:p>
          <a:p>
            <a:pPr indent="0" lvl="0" marL="0" rtl="0" algn="l">
              <a:spcBef>
                <a:spcPts val="14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ccd9a3f0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ccd9a3f0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Trong hình, hai hình tròn là 2 node với nhãn person và movie. Bên cạnh mỗi node là thuộc tính của node đó, mỗi node có thể có nhiều thuộc tính. Giữa node person và movie có 5 relationship hay 5 path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cd57f1a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cd57f1a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cd57f1a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cd57f1a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cd57f1a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cd57f1a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cd57f1ab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cd57f1ab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Phần này nhiều thuật toán quá, mình có chọn đại 2 cái (có vẻ quen thuộc với nhiều người)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cd57f1ab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cd57f1ab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884a35bc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7884a35bc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7884a35bc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7884a35b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7884a35bc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7884a35bc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d0211d747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d0211d747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Trong ngoặc đơn là ví dụ về dạng dữ liệu đó.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d0211d747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d0211d747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Các node là chủ thể trong đồ thị</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d0211d747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d0211d747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Các node là chủ thể trong đồ thị</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cef833d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1cef833d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d0211d74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d0211d74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d0211d74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d0211d74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2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7"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2"/>
          <p:cNvPicPr preferRelativeResize="0"/>
          <p:nvPr/>
        </p:nvPicPr>
        <p:blipFill>
          <a:blip r:embed="rId3">
            <a:alphaModFix/>
          </a:blip>
          <a:stretch>
            <a:fillRect/>
          </a:stretch>
        </p:blipFill>
        <p:spPr>
          <a:xfrm>
            <a:off x="4581950" y="1271425"/>
            <a:ext cx="4147925" cy="2827546"/>
          </a:xfrm>
          <a:prstGeom prst="rect">
            <a:avLst/>
          </a:prstGeom>
          <a:noFill/>
          <a:ln>
            <a:noFill/>
          </a:ln>
        </p:spPr>
      </p:pic>
      <p:pic>
        <p:nvPicPr>
          <p:cNvPr id="170" name="Google Shape;170;p22"/>
          <p:cNvPicPr preferRelativeResize="0"/>
          <p:nvPr/>
        </p:nvPicPr>
        <p:blipFill>
          <a:blip r:embed="rId4">
            <a:alphaModFix/>
          </a:blip>
          <a:stretch>
            <a:fillRect/>
          </a:stretch>
        </p:blipFill>
        <p:spPr>
          <a:xfrm>
            <a:off x="4886275" y="0"/>
            <a:ext cx="4147923" cy="3959499"/>
          </a:xfrm>
          <a:prstGeom prst="rect">
            <a:avLst/>
          </a:prstGeom>
          <a:noFill/>
          <a:ln>
            <a:noFill/>
          </a:ln>
        </p:spPr>
      </p:pic>
      <p:pic>
        <p:nvPicPr>
          <p:cNvPr id="171" name="Google Shape;171;p22"/>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172" name="Google Shape;172;p22"/>
          <p:cNvSpPr txBox="1"/>
          <p:nvPr/>
        </p:nvSpPr>
        <p:spPr>
          <a:xfrm>
            <a:off x="8411925" y="4804800"/>
            <a:ext cx="91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316C"/>
                </a:solidFill>
                <a:latin typeface="Montserrat"/>
                <a:ea typeface="Montserrat"/>
                <a:cs typeface="Montserrat"/>
                <a:sym typeface="Montserrat"/>
              </a:rPr>
              <a:t>02</a:t>
            </a:r>
            <a:endParaRPr b="1" sz="900">
              <a:solidFill>
                <a:srgbClr val="00316C"/>
              </a:solidFill>
              <a:latin typeface="Montserrat"/>
              <a:ea typeface="Montserrat"/>
              <a:cs typeface="Montserrat"/>
              <a:sym typeface="Montserrat"/>
            </a:endParaRPr>
          </a:p>
        </p:txBody>
      </p:sp>
      <p:sp>
        <p:nvSpPr>
          <p:cNvPr id="173" name="Google Shape;173;p22"/>
          <p:cNvSpPr/>
          <p:nvPr/>
        </p:nvSpPr>
        <p:spPr>
          <a:xfrm>
            <a:off x="276900" y="32575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74" name="Google Shape;174;p22"/>
          <p:cNvCxnSpPr/>
          <p:nvPr/>
        </p:nvCxnSpPr>
        <p:spPr>
          <a:xfrm flipH="1" rot="10800000">
            <a:off x="887350" y="70525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175" name="Google Shape;175;p22"/>
          <p:cNvSpPr txBox="1"/>
          <p:nvPr/>
        </p:nvSpPr>
        <p:spPr>
          <a:xfrm>
            <a:off x="797400" y="186250"/>
            <a:ext cx="51258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Truy vấn với Cypher</a:t>
            </a:r>
            <a:endParaRPr b="1" sz="2450">
              <a:solidFill>
                <a:srgbClr val="00316C"/>
              </a:solidFill>
              <a:latin typeface="Montserrat"/>
              <a:ea typeface="Montserrat"/>
              <a:cs typeface="Montserrat"/>
              <a:sym typeface="Montserrat"/>
            </a:endParaRPr>
          </a:p>
        </p:txBody>
      </p:sp>
      <p:sp>
        <p:nvSpPr>
          <p:cNvPr id="176" name="Google Shape;176;p22"/>
          <p:cNvSpPr txBox="1"/>
          <p:nvPr/>
        </p:nvSpPr>
        <p:spPr>
          <a:xfrm>
            <a:off x="887351" y="74815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rgbClr val="00316C"/>
                </a:solidFill>
                <a:latin typeface="Montserrat"/>
                <a:ea typeface="Montserrat"/>
                <a:cs typeface="Montserrat"/>
                <a:sym typeface="Montserrat"/>
              </a:rPr>
              <a:t>4</a:t>
            </a:r>
            <a:r>
              <a:rPr b="1" lang="en" sz="1850">
                <a:solidFill>
                  <a:srgbClr val="00316C"/>
                </a:solidFill>
                <a:latin typeface="Montserrat"/>
                <a:ea typeface="Montserrat"/>
                <a:cs typeface="Montserrat"/>
                <a:sym typeface="Montserrat"/>
              </a:rPr>
              <a:t>.1. </a:t>
            </a:r>
            <a:r>
              <a:rPr b="1" lang="en" sz="1850">
                <a:solidFill>
                  <a:srgbClr val="00316C"/>
                </a:solidFill>
                <a:latin typeface="Montserrat"/>
                <a:ea typeface="Montserrat"/>
                <a:cs typeface="Montserrat"/>
                <a:sym typeface="Montserrat"/>
              </a:rPr>
              <a:t>Giới thiệu</a:t>
            </a:r>
            <a:endParaRPr b="1" sz="1850">
              <a:solidFill>
                <a:srgbClr val="00316C"/>
              </a:solidFill>
              <a:latin typeface="Montserrat"/>
              <a:ea typeface="Montserrat"/>
              <a:cs typeface="Montserrat"/>
              <a:sym typeface="Montserrat"/>
            </a:endParaRPr>
          </a:p>
        </p:txBody>
      </p:sp>
      <p:sp>
        <p:nvSpPr>
          <p:cNvPr id="177" name="Google Shape;177;p22"/>
          <p:cNvSpPr txBox="1"/>
          <p:nvPr/>
        </p:nvSpPr>
        <p:spPr>
          <a:xfrm>
            <a:off x="723600" y="1155850"/>
            <a:ext cx="3815100" cy="3154500"/>
          </a:xfrm>
          <a:prstGeom prst="rect">
            <a:avLst/>
          </a:prstGeom>
          <a:noFill/>
          <a:ln>
            <a:noFill/>
          </a:ln>
        </p:spPr>
        <p:txBody>
          <a:bodyPr anchorCtr="0" anchor="t" bIns="91425" lIns="91425" spcFirstLastPara="1" rIns="91425" wrap="square" tIns="91425">
            <a:spAutoFit/>
          </a:bodyPr>
          <a:lstStyle/>
          <a:p>
            <a:pPr indent="-222250" lvl="0" marL="285750" rtl="0" algn="l">
              <a:lnSpc>
                <a:spcPct val="115000"/>
              </a:lnSpc>
              <a:spcBef>
                <a:spcPts val="0"/>
              </a:spcBef>
              <a:spcAft>
                <a:spcPts val="0"/>
              </a:spcAft>
              <a:buClr>
                <a:srgbClr val="00316C"/>
              </a:buClr>
              <a:buSzPts val="1700"/>
              <a:buFont typeface="Montserrat Medium"/>
              <a:buChar char="●"/>
            </a:pPr>
            <a:r>
              <a:rPr lang="en" sz="1700">
                <a:solidFill>
                  <a:srgbClr val="00316C"/>
                </a:solidFill>
                <a:latin typeface="Montserrat Medium"/>
                <a:ea typeface="Montserrat Medium"/>
                <a:cs typeface="Montserrat Medium"/>
                <a:sym typeface="Montserrat Medium"/>
              </a:rPr>
              <a:t>Cypher là ngôn ngữ truy vấn </a:t>
            </a:r>
            <a:r>
              <a:rPr lang="en" sz="1700">
                <a:solidFill>
                  <a:srgbClr val="00316C"/>
                </a:solidFill>
                <a:latin typeface="Montserrat Medium"/>
                <a:ea typeface="Montserrat Medium"/>
                <a:cs typeface="Montserrat Medium"/>
                <a:sym typeface="Montserrat Medium"/>
              </a:rPr>
              <a:t>của Neo4j. C</a:t>
            </a:r>
            <a:r>
              <a:rPr lang="en" sz="1700">
                <a:solidFill>
                  <a:srgbClr val="00316C"/>
                </a:solidFill>
                <a:latin typeface="Montserrat Medium"/>
                <a:ea typeface="Montserrat Medium"/>
                <a:cs typeface="Montserrat Medium"/>
                <a:sym typeface="Montserrat Medium"/>
              </a:rPr>
              <a:t>ũng như SQL , Cypher giúp người dùng khai thác tối đa tiềm năng của cơ sở dữ liệu cụ thể là </a:t>
            </a:r>
            <a:r>
              <a:rPr b="1" i="1" lang="en" sz="1700">
                <a:solidFill>
                  <a:srgbClr val="00316C"/>
                </a:solidFill>
                <a:latin typeface="Montserrat"/>
                <a:ea typeface="Montserrat"/>
                <a:cs typeface="Montserrat"/>
                <a:sym typeface="Montserrat"/>
              </a:rPr>
              <a:t>đồ thị (graph database)</a:t>
            </a:r>
            <a:r>
              <a:rPr lang="en" sz="1700">
                <a:solidFill>
                  <a:srgbClr val="00316C"/>
                </a:solidFill>
                <a:latin typeface="Montserrat Medium"/>
                <a:ea typeface="Montserrat Medium"/>
                <a:cs typeface="Montserrat Medium"/>
                <a:sym typeface="Montserrat Medium"/>
              </a:rPr>
              <a:t>.</a:t>
            </a:r>
            <a:endParaRPr sz="1700">
              <a:solidFill>
                <a:srgbClr val="00316C"/>
              </a:solidFill>
              <a:latin typeface="Montserrat Medium"/>
              <a:ea typeface="Montserrat Medium"/>
              <a:cs typeface="Montserrat Medium"/>
              <a:sym typeface="Montserrat Medium"/>
            </a:endParaRPr>
          </a:p>
          <a:p>
            <a:pPr indent="-222250" lvl="0" marL="285750" rtl="0" algn="l">
              <a:lnSpc>
                <a:spcPct val="115000"/>
              </a:lnSpc>
              <a:spcBef>
                <a:spcPts val="0"/>
              </a:spcBef>
              <a:spcAft>
                <a:spcPts val="0"/>
              </a:spcAft>
              <a:buClr>
                <a:srgbClr val="00316C"/>
              </a:buClr>
              <a:buSzPts val="1700"/>
              <a:buFont typeface="Montserrat Medium"/>
              <a:buChar char="●"/>
            </a:pPr>
            <a:r>
              <a:rPr lang="en" sz="1700">
                <a:solidFill>
                  <a:srgbClr val="00316C"/>
                </a:solidFill>
                <a:latin typeface="Montserrat Medium"/>
                <a:ea typeface="Montserrat Medium"/>
                <a:cs typeface="Montserrat Medium"/>
                <a:sym typeface="Montserrat Medium"/>
              </a:rPr>
              <a:t>Chúng ta có thể dễ khám phá các kết nối dữ liệu ẩn và các cụm thông tin chưa được biết đến nhờ Cypher. </a:t>
            </a:r>
            <a:endParaRPr sz="1700">
              <a:solidFill>
                <a:srgbClr val="00316C"/>
              </a:solidFill>
              <a:latin typeface="Montserrat Medium"/>
              <a:ea typeface="Montserrat Medium"/>
              <a:cs typeface="Montserrat Medium"/>
              <a:sym typeface="Montserrat Medium"/>
            </a:endParaRPr>
          </a:p>
        </p:txBody>
      </p:sp>
      <p:sp>
        <p:nvSpPr>
          <p:cNvPr id="178" name="Google Shape;178;p22"/>
          <p:cNvSpPr txBox="1"/>
          <p:nvPr/>
        </p:nvSpPr>
        <p:spPr>
          <a:xfrm>
            <a:off x="2611275" y="4532075"/>
            <a:ext cx="506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85B106"/>
                </a:solidFill>
              </a:rPr>
              <a:t>https://flowygo.com/en/blog/neo4j-guide-to-use-a-graph-database/</a:t>
            </a:r>
            <a:endParaRPr b="1" sz="900">
              <a:solidFill>
                <a:srgbClr val="85B10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3"/>
          <p:cNvPicPr preferRelativeResize="0"/>
          <p:nvPr/>
        </p:nvPicPr>
        <p:blipFill>
          <a:blip r:embed="rId3">
            <a:alphaModFix/>
          </a:blip>
          <a:stretch>
            <a:fillRect/>
          </a:stretch>
        </p:blipFill>
        <p:spPr>
          <a:xfrm>
            <a:off x="4886275" y="0"/>
            <a:ext cx="4147923" cy="3959499"/>
          </a:xfrm>
          <a:prstGeom prst="rect">
            <a:avLst/>
          </a:prstGeom>
          <a:noFill/>
          <a:ln>
            <a:noFill/>
          </a:ln>
        </p:spPr>
      </p:pic>
      <p:pic>
        <p:nvPicPr>
          <p:cNvPr id="184" name="Google Shape;184;p23"/>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185" name="Google Shape;185;p23"/>
          <p:cNvSpPr txBox="1"/>
          <p:nvPr/>
        </p:nvSpPr>
        <p:spPr>
          <a:xfrm>
            <a:off x="8411925" y="4804800"/>
            <a:ext cx="91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316C"/>
                </a:solidFill>
                <a:latin typeface="Montserrat"/>
                <a:ea typeface="Montserrat"/>
                <a:cs typeface="Montserrat"/>
                <a:sym typeface="Montserrat"/>
              </a:rPr>
              <a:t>02</a:t>
            </a:r>
            <a:endParaRPr b="1" sz="900">
              <a:solidFill>
                <a:srgbClr val="00316C"/>
              </a:solidFill>
              <a:latin typeface="Montserrat"/>
              <a:ea typeface="Montserrat"/>
              <a:cs typeface="Montserrat"/>
              <a:sym typeface="Montserrat"/>
            </a:endParaRPr>
          </a:p>
        </p:txBody>
      </p:sp>
      <p:sp>
        <p:nvSpPr>
          <p:cNvPr id="186" name="Google Shape;186;p23"/>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87" name="Google Shape;187;p23"/>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188" name="Google Shape;188;p23"/>
          <p:cNvSpPr txBox="1"/>
          <p:nvPr/>
        </p:nvSpPr>
        <p:spPr>
          <a:xfrm>
            <a:off x="758875" y="0"/>
            <a:ext cx="51258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Truy vấn với Cypher</a:t>
            </a:r>
            <a:endParaRPr b="1" sz="2450">
              <a:solidFill>
                <a:srgbClr val="00316C"/>
              </a:solidFill>
              <a:latin typeface="Montserrat"/>
              <a:ea typeface="Montserrat"/>
              <a:cs typeface="Montserrat"/>
              <a:sym typeface="Montserrat"/>
            </a:endParaRPr>
          </a:p>
        </p:txBody>
      </p:sp>
      <p:sp>
        <p:nvSpPr>
          <p:cNvPr id="189" name="Google Shape;189;p23"/>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rgbClr val="00316C"/>
                </a:solidFill>
                <a:latin typeface="Montserrat"/>
                <a:ea typeface="Montserrat"/>
                <a:cs typeface="Montserrat"/>
                <a:sym typeface="Montserrat"/>
              </a:rPr>
              <a:t>4.2. </a:t>
            </a:r>
            <a:r>
              <a:rPr b="1" lang="en" sz="1850">
                <a:solidFill>
                  <a:srgbClr val="00316C"/>
                </a:solidFill>
                <a:latin typeface="Montserrat"/>
                <a:ea typeface="Montserrat"/>
                <a:cs typeface="Montserrat"/>
                <a:sym typeface="Montserrat"/>
              </a:rPr>
              <a:t>Các thành phần cơ bản</a:t>
            </a:r>
            <a:endParaRPr b="1" sz="1850">
              <a:solidFill>
                <a:srgbClr val="00316C"/>
              </a:solidFill>
              <a:latin typeface="Montserrat"/>
              <a:ea typeface="Montserrat"/>
              <a:cs typeface="Montserrat"/>
              <a:sym typeface="Montserrat"/>
            </a:endParaRPr>
          </a:p>
        </p:txBody>
      </p:sp>
      <p:sp>
        <p:nvSpPr>
          <p:cNvPr id="190" name="Google Shape;190;p23"/>
          <p:cNvSpPr txBox="1"/>
          <p:nvPr/>
        </p:nvSpPr>
        <p:spPr>
          <a:xfrm>
            <a:off x="758875" y="972500"/>
            <a:ext cx="7177800" cy="1908600"/>
          </a:xfrm>
          <a:prstGeom prst="rect">
            <a:avLst/>
          </a:prstGeom>
          <a:noFill/>
          <a:ln>
            <a:noFill/>
          </a:ln>
        </p:spPr>
        <p:txBody>
          <a:bodyPr anchorCtr="0" anchor="t" bIns="91425" lIns="91425" spcFirstLastPara="1" rIns="91425" wrap="square" tIns="91425">
            <a:spAutoFit/>
          </a:bodyPr>
          <a:lstStyle/>
          <a:p>
            <a:pPr indent="-203200" lvl="0" marL="285750" rtl="0" algn="l">
              <a:spcBef>
                <a:spcPts val="0"/>
              </a:spcBef>
              <a:spcAft>
                <a:spcPts val="0"/>
              </a:spcAft>
              <a:buClr>
                <a:srgbClr val="00316C"/>
              </a:buClr>
              <a:buSzPts val="1400"/>
              <a:buFont typeface="Montserrat Medium"/>
              <a:buChar char="●"/>
            </a:pPr>
            <a:r>
              <a:rPr b="1" lang="en">
                <a:solidFill>
                  <a:srgbClr val="00316C"/>
                </a:solidFill>
                <a:latin typeface="Montserrat"/>
                <a:ea typeface="Montserrat"/>
                <a:cs typeface="Montserrat"/>
                <a:sym typeface="Montserrat"/>
              </a:rPr>
              <a:t>Nodes</a:t>
            </a:r>
            <a:r>
              <a:rPr lang="en">
                <a:solidFill>
                  <a:srgbClr val="00316C"/>
                </a:solidFill>
                <a:latin typeface="Montserrat Medium"/>
                <a:ea typeface="Montserrat Medium"/>
                <a:cs typeface="Montserrat Medium"/>
                <a:sym typeface="Montserrat Medium"/>
              </a:rPr>
              <a:t>: là thực thể trong csdl, mỗi node được đại diện bởi label(nhãn). Label giống như tag và được sử dụng để truy vấn cơ sở dữ liệu về các node cụ thể. Một node có thể có nhiều label</a:t>
            </a:r>
            <a:endParaRPr>
              <a:solidFill>
                <a:srgbClr val="00316C"/>
              </a:solidFill>
              <a:latin typeface="Montserrat Medium"/>
              <a:ea typeface="Montserrat Medium"/>
              <a:cs typeface="Montserrat Medium"/>
              <a:sym typeface="Montserrat Medium"/>
            </a:endParaRPr>
          </a:p>
          <a:p>
            <a:pPr indent="-203200" lvl="0" marL="285750" rtl="0" algn="l">
              <a:spcBef>
                <a:spcPts val="0"/>
              </a:spcBef>
              <a:spcAft>
                <a:spcPts val="0"/>
              </a:spcAft>
              <a:buClr>
                <a:srgbClr val="00316C"/>
              </a:buClr>
              <a:buSzPts val="1400"/>
              <a:buFont typeface="Montserrat Medium"/>
              <a:buChar char="●"/>
            </a:pPr>
            <a:r>
              <a:rPr b="1" lang="en">
                <a:solidFill>
                  <a:srgbClr val="00316C"/>
                </a:solidFill>
                <a:latin typeface="Montserrat"/>
                <a:ea typeface="Montserrat"/>
                <a:cs typeface="Montserrat"/>
                <a:sym typeface="Montserrat"/>
              </a:rPr>
              <a:t>Relationships</a:t>
            </a:r>
            <a:r>
              <a:rPr lang="en">
                <a:solidFill>
                  <a:srgbClr val="00316C"/>
                </a:solidFill>
                <a:latin typeface="Montserrat Medium"/>
                <a:ea typeface="Montserrat Medium"/>
                <a:cs typeface="Montserrat Medium"/>
                <a:sym typeface="Montserrat Medium"/>
              </a:rPr>
              <a:t>: các node có thể được kết nối với nhau bằng quan hệ (relationships). Một quan hệ phải có node bắt đầu, node kết thúc, và chính xác MỘT kiểu quan hệ.</a:t>
            </a:r>
            <a:endParaRPr>
              <a:solidFill>
                <a:srgbClr val="00316C"/>
              </a:solidFill>
              <a:latin typeface="Montserrat Medium"/>
              <a:ea typeface="Montserrat Medium"/>
              <a:cs typeface="Montserrat Medium"/>
              <a:sym typeface="Montserrat Medium"/>
            </a:endParaRPr>
          </a:p>
          <a:p>
            <a:pPr indent="-203200" lvl="0" marL="285750" rtl="0" algn="l">
              <a:spcBef>
                <a:spcPts val="0"/>
              </a:spcBef>
              <a:spcAft>
                <a:spcPts val="0"/>
              </a:spcAft>
              <a:buClr>
                <a:srgbClr val="00316C"/>
              </a:buClr>
              <a:buSzPts val="1400"/>
              <a:buFont typeface="Montserrat Medium"/>
              <a:buChar char="●"/>
            </a:pPr>
            <a:r>
              <a:rPr b="1" lang="en">
                <a:solidFill>
                  <a:srgbClr val="00316C"/>
                </a:solidFill>
                <a:latin typeface="Montserrat"/>
                <a:ea typeface="Montserrat"/>
                <a:cs typeface="Montserrat"/>
                <a:sym typeface="Montserrat"/>
              </a:rPr>
              <a:t>Paths</a:t>
            </a:r>
            <a:r>
              <a:rPr lang="en">
                <a:solidFill>
                  <a:srgbClr val="00316C"/>
                </a:solidFill>
                <a:latin typeface="Montserrat Medium"/>
                <a:ea typeface="Montserrat Medium"/>
                <a:cs typeface="Montserrat Medium"/>
                <a:sym typeface="Montserrat Medium"/>
              </a:rPr>
              <a:t>: trong một đồ thị bao gồm các node và relationship được kết nối với nhau. Việc khám phá các path là cốt lõi của ngôn ngữ Cypher.</a:t>
            </a:r>
            <a:endParaRPr>
              <a:solidFill>
                <a:srgbClr val="00316C"/>
              </a:solidFill>
              <a:latin typeface="Montserrat Medium"/>
              <a:ea typeface="Montserrat Medium"/>
              <a:cs typeface="Montserrat Medium"/>
              <a:sym typeface="Montserrat Medium"/>
            </a:endParaRPr>
          </a:p>
        </p:txBody>
      </p:sp>
      <p:sp>
        <p:nvSpPr>
          <p:cNvPr id="191" name="Google Shape;191;p23"/>
          <p:cNvSpPr txBox="1"/>
          <p:nvPr/>
        </p:nvSpPr>
        <p:spPr>
          <a:xfrm>
            <a:off x="2611275" y="4532075"/>
            <a:ext cx="506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85B106"/>
                </a:solidFill>
              </a:rPr>
              <a:t>https://neo4j.com/docs/cypher-manual/current/queries/basic/</a:t>
            </a:r>
            <a:endParaRPr b="1" sz="900">
              <a:solidFill>
                <a:srgbClr val="85B106"/>
              </a:solidFill>
            </a:endParaRPr>
          </a:p>
        </p:txBody>
      </p:sp>
      <p:pic>
        <p:nvPicPr>
          <p:cNvPr id="192" name="Google Shape;192;p23"/>
          <p:cNvPicPr preferRelativeResize="0"/>
          <p:nvPr/>
        </p:nvPicPr>
        <p:blipFill>
          <a:blip r:embed="rId5">
            <a:alphaModFix/>
          </a:blip>
          <a:stretch>
            <a:fillRect/>
          </a:stretch>
        </p:blipFill>
        <p:spPr>
          <a:xfrm>
            <a:off x="1008537" y="2583725"/>
            <a:ext cx="7126927" cy="190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4"/>
          <p:cNvPicPr preferRelativeResize="0"/>
          <p:nvPr/>
        </p:nvPicPr>
        <p:blipFill>
          <a:blip r:embed="rId3">
            <a:alphaModFix/>
          </a:blip>
          <a:stretch>
            <a:fillRect/>
          </a:stretch>
        </p:blipFill>
        <p:spPr>
          <a:xfrm>
            <a:off x="4886275" y="0"/>
            <a:ext cx="4147923" cy="3959499"/>
          </a:xfrm>
          <a:prstGeom prst="rect">
            <a:avLst/>
          </a:prstGeom>
          <a:noFill/>
          <a:ln>
            <a:noFill/>
          </a:ln>
        </p:spPr>
      </p:pic>
      <p:sp>
        <p:nvSpPr>
          <p:cNvPr id="198" name="Google Shape;198;p24"/>
          <p:cNvSpPr txBox="1"/>
          <p:nvPr/>
        </p:nvSpPr>
        <p:spPr>
          <a:xfrm>
            <a:off x="8625750" y="4879800"/>
            <a:ext cx="91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316C"/>
                </a:solidFill>
                <a:latin typeface="Montserrat"/>
                <a:ea typeface="Montserrat"/>
                <a:cs typeface="Montserrat"/>
                <a:sym typeface="Montserrat"/>
              </a:rPr>
              <a:t>02</a:t>
            </a:r>
            <a:endParaRPr b="1" sz="900">
              <a:solidFill>
                <a:srgbClr val="00316C"/>
              </a:solidFill>
              <a:latin typeface="Montserrat"/>
              <a:ea typeface="Montserrat"/>
              <a:cs typeface="Montserrat"/>
              <a:sym typeface="Montserrat"/>
            </a:endParaRPr>
          </a:p>
        </p:txBody>
      </p:sp>
      <p:sp>
        <p:nvSpPr>
          <p:cNvPr id="199" name="Google Shape;199;p24"/>
          <p:cNvSpPr/>
          <p:nvPr/>
        </p:nvSpPr>
        <p:spPr>
          <a:xfrm>
            <a:off x="277725" y="61500"/>
            <a:ext cx="410700" cy="4002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Montserrat SemiBold"/>
                <a:ea typeface="Montserrat SemiBold"/>
                <a:cs typeface="Montserrat SemiBold"/>
                <a:sym typeface="Montserrat SemiBold"/>
              </a:rPr>
              <a:t>4</a:t>
            </a:r>
            <a:endParaRPr sz="2200">
              <a:solidFill>
                <a:schemeClr val="lt1"/>
              </a:solidFill>
              <a:latin typeface="Montserrat SemiBold"/>
              <a:ea typeface="Montserrat SemiBold"/>
              <a:cs typeface="Montserrat SemiBold"/>
              <a:sym typeface="Montserrat SemiBold"/>
            </a:endParaRPr>
          </a:p>
        </p:txBody>
      </p:sp>
      <p:grpSp>
        <p:nvGrpSpPr>
          <p:cNvPr id="200" name="Google Shape;200;p24"/>
          <p:cNvGrpSpPr/>
          <p:nvPr/>
        </p:nvGrpSpPr>
        <p:grpSpPr>
          <a:xfrm>
            <a:off x="649075" y="-1725"/>
            <a:ext cx="5125800" cy="526650"/>
            <a:chOff x="649075" y="-198500"/>
            <a:chExt cx="5125800" cy="526650"/>
          </a:xfrm>
        </p:grpSpPr>
        <p:cxnSp>
          <p:nvCxnSpPr>
            <p:cNvPr id="201" name="Google Shape;201;p24"/>
            <p:cNvCxnSpPr/>
            <p:nvPr/>
          </p:nvCxnSpPr>
          <p:spPr>
            <a:xfrm flipH="1" rot="10800000">
              <a:off x="796450" y="32335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202" name="Google Shape;202;p24"/>
            <p:cNvSpPr txBox="1"/>
            <p:nvPr/>
          </p:nvSpPr>
          <p:spPr>
            <a:xfrm>
              <a:off x="649075" y="-198500"/>
              <a:ext cx="5125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0316C"/>
                  </a:solidFill>
                  <a:latin typeface="Montserrat"/>
                  <a:ea typeface="Montserrat"/>
                  <a:cs typeface="Montserrat"/>
                  <a:sym typeface="Montserrat"/>
                </a:rPr>
                <a:t>Truy vấn với Cypher</a:t>
              </a:r>
              <a:endParaRPr b="1" sz="2200">
                <a:solidFill>
                  <a:srgbClr val="00316C"/>
                </a:solidFill>
                <a:latin typeface="Montserrat"/>
                <a:ea typeface="Montserrat"/>
                <a:cs typeface="Montserrat"/>
                <a:sym typeface="Montserrat"/>
              </a:endParaRPr>
            </a:p>
          </p:txBody>
        </p:sp>
      </p:grpSp>
      <p:sp>
        <p:nvSpPr>
          <p:cNvPr id="203" name="Google Shape;203;p24"/>
          <p:cNvSpPr txBox="1"/>
          <p:nvPr/>
        </p:nvSpPr>
        <p:spPr>
          <a:xfrm>
            <a:off x="602276" y="524925"/>
            <a:ext cx="678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316C"/>
                </a:solidFill>
                <a:latin typeface="Montserrat"/>
                <a:ea typeface="Montserrat"/>
                <a:cs typeface="Montserrat"/>
                <a:sym typeface="Montserrat"/>
              </a:rPr>
              <a:t>4.3. </a:t>
            </a:r>
            <a:r>
              <a:rPr b="1" lang="en" sz="1800">
                <a:solidFill>
                  <a:srgbClr val="00316C"/>
                </a:solidFill>
                <a:latin typeface="Montserrat"/>
                <a:ea typeface="Montserrat"/>
                <a:cs typeface="Montserrat"/>
                <a:sym typeface="Montserrat"/>
              </a:rPr>
              <a:t>Truy vấn cơ bản </a:t>
            </a:r>
            <a:endParaRPr b="1" sz="1800">
              <a:solidFill>
                <a:srgbClr val="00316C"/>
              </a:solidFill>
              <a:latin typeface="Montserrat"/>
              <a:ea typeface="Montserrat"/>
              <a:cs typeface="Montserrat"/>
              <a:sym typeface="Montserrat"/>
            </a:endParaRPr>
          </a:p>
        </p:txBody>
      </p:sp>
      <p:sp>
        <p:nvSpPr>
          <p:cNvPr id="204" name="Google Shape;204;p24"/>
          <p:cNvSpPr txBox="1"/>
          <p:nvPr/>
        </p:nvSpPr>
        <p:spPr>
          <a:xfrm>
            <a:off x="751650" y="896525"/>
            <a:ext cx="71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316C"/>
                </a:solidFill>
                <a:latin typeface="Montserrat"/>
                <a:ea typeface="Montserrat"/>
                <a:cs typeface="Montserrat"/>
                <a:sym typeface="Montserrat"/>
              </a:rPr>
              <a:t>Tạo csdl với </a:t>
            </a:r>
            <a:r>
              <a:rPr b="1" lang="en">
                <a:solidFill>
                  <a:srgbClr val="00316C"/>
                </a:solidFill>
                <a:latin typeface="Montserrat"/>
                <a:ea typeface="Montserrat"/>
                <a:cs typeface="Montserrat"/>
                <a:sym typeface="Montserrat"/>
              </a:rPr>
              <a:t>CREATE</a:t>
            </a:r>
            <a:endParaRPr b="1">
              <a:solidFill>
                <a:srgbClr val="00316C"/>
              </a:solidFill>
              <a:latin typeface="Montserrat"/>
              <a:ea typeface="Montserrat"/>
              <a:cs typeface="Montserrat"/>
              <a:sym typeface="Montserrat"/>
            </a:endParaRPr>
          </a:p>
        </p:txBody>
      </p:sp>
      <p:grpSp>
        <p:nvGrpSpPr>
          <p:cNvPr id="205" name="Google Shape;205;p24"/>
          <p:cNvGrpSpPr/>
          <p:nvPr/>
        </p:nvGrpSpPr>
        <p:grpSpPr>
          <a:xfrm>
            <a:off x="163525" y="4686525"/>
            <a:ext cx="8562852" cy="428287"/>
            <a:chOff x="163525" y="4686525"/>
            <a:chExt cx="8562852" cy="428287"/>
          </a:xfrm>
        </p:grpSpPr>
        <p:pic>
          <p:nvPicPr>
            <p:cNvPr id="206" name="Google Shape;206;p24"/>
            <p:cNvPicPr preferRelativeResize="0"/>
            <p:nvPr/>
          </p:nvPicPr>
          <p:blipFill>
            <a:blip r:embed="rId4">
              <a:alphaModFix/>
            </a:blip>
            <a:stretch>
              <a:fillRect/>
            </a:stretch>
          </p:blipFill>
          <p:spPr>
            <a:xfrm>
              <a:off x="163525" y="4780312"/>
              <a:ext cx="8562852" cy="334500"/>
            </a:xfrm>
            <a:prstGeom prst="rect">
              <a:avLst/>
            </a:prstGeom>
            <a:noFill/>
            <a:ln>
              <a:noFill/>
            </a:ln>
          </p:spPr>
        </p:pic>
        <p:sp>
          <p:nvSpPr>
            <p:cNvPr id="207" name="Google Shape;207;p24"/>
            <p:cNvSpPr txBox="1"/>
            <p:nvPr/>
          </p:nvSpPr>
          <p:spPr>
            <a:xfrm>
              <a:off x="2251350" y="4686525"/>
              <a:ext cx="506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5B106"/>
                  </a:solidFill>
                </a:rPr>
                <a:t>https://neo4j.com/docs/cypher-manual/current/clauses/create/</a:t>
              </a:r>
              <a:endParaRPr b="1" sz="900">
                <a:solidFill>
                  <a:srgbClr val="85B106"/>
                </a:solidFill>
              </a:endParaRPr>
            </a:p>
          </p:txBody>
        </p:sp>
      </p:grpSp>
      <p:pic>
        <p:nvPicPr>
          <p:cNvPr id="208" name="Google Shape;208;p24"/>
          <p:cNvPicPr preferRelativeResize="0"/>
          <p:nvPr/>
        </p:nvPicPr>
        <p:blipFill rotWithShape="1">
          <a:blip r:embed="rId5">
            <a:alphaModFix/>
          </a:blip>
          <a:srcRect b="18340" l="2400" r="0" t="20339"/>
          <a:stretch/>
        </p:blipFill>
        <p:spPr>
          <a:xfrm>
            <a:off x="848825" y="1225175"/>
            <a:ext cx="6983450" cy="940475"/>
          </a:xfrm>
          <a:prstGeom prst="rect">
            <a:avLst/>
          </a:prstGeom>
          <a:noFill/>
          <a:ln>
            <a:noFill/>
          </a:ln>
        </p:spPr>
      </p:pic>
      <p:pic>
        <p:nvPicPr>
          <p:cNvPr id="209" name="Google Shape;209;p24"/>
          <p:cNvPicPr preferRelativeResize="0"/>
          <p:nvPr/>
        </p:nvPicPr>
        <p:blipFill>
          <a:blip r:embed="rId6">
            <a:alphaModFix/>
          </a:blip>
          <a:stretch>
            <a:fillRect/>
          </a:stretch>
        </p:blipFill>
        <p:spPr>
          <a:xfrm>
            <a:off x="4886275" y="1848900"/>
            <a:ext cx="4004201" cy="3030901"/>
          </a:xfrm>
          <a:prstGeom prst="rect">
            <a:avLst/>
          </a:prstGeom>
          <a:noFill/>
          <a:ln>
            <a:noFill/>
          </a:ln>
        </p:spPr>
      </p:pic>
      <p:sp>
        <p:nvSpPr>
          <p:cNvPr id="210" name="Google Shape;210;p24"/>
          <p:cNvSpPr txBox="1"/>
          <p:nvPr/>
        </p:nvSpPr>
        <p:spPr>
          <a:xfrm>
            <a:off x="796450" y="2208625"/>
            <a:ext cx="4199400" cy="2106300"/>
          </a:xfrm>
          <a:prstGeom prst="rect">
            <a:avLst/>
          </a:prstGeom>
          <a:noFill/>
          <a:ln>
            <a:noFill/>
          </a:ln>
        </p:spPr>
        <p:txBody>
          <a:bodyPr anchorCtr="0" anchor="t" bIns="91425" lIns="91425" spcFirstLastPara="1" rIns="91425" wrap="square" tIns="91425">
            <a:spAutoFit/>
          </a:bodyPr>
          <a:lstStyle/>
          <a:p>
            <a:pPr indent="-241300" lvl="0" marL="171450" rtl="0" algn="l">
              <a:lnSpc>
                <a:spcPct val="115000"/>
              </a:lnSpc>
              <a:spcBef>
                <a:spcPts val="1400"/>
              </a:spcBef>
              <a:spcAft>
                <a:spcPts val="0"/>
              </a:spcAft>
              <a:buClr>
                <a:srgbClr val="00316C"/>
              </a:buClr>
              <a:buSzPts val="1100"/>
              <a:buFont typeface="Montserrat Medium"/>
              <a:buChar char="●"/>
            </a:pPr>
            <a:r>
              <a:rPr lang="en" sz="1100">
                <a:solidFill>
                  <a:srgbClr val="00316C"/>
                </a:solidFill>
                <a:latin typeface="Montserrat Medium"/>
                <a:ea typeface="Montserrat Medium"/>
                <a:cs typeface="Montserrat Medium"/>
                <a:sym typeface="Montserrat Medium"/>
              </a:rPr>
              <a:t>Trong truy vấn trên, </a:t>
            </a:r>
            <a:r>
              <a:rPr b="1" lang="en" sz="1100">
                <a:solidFill>
                  <a:srgbClr val="00316C"/>
                </a:solidFill>
                <a:latin typeface="Montserrat"/>
                <a:ea typeface="Montserrat"/>
                <a:cs typeface="Montserrat"/>
                <a:sym typeface="Montserrat"/>
              </a:rPr>
              <a:t>(charlie:Person:Actor {name:'Charlie Sheen'})</a:t>
            </a:r>
            <a:r>
              <a:rPr lang="en" sz="1100">
                <a:solidFill>
                  <a:srgbClr val="00316C"/>
                </a:solidFill>
                <a:latin typeface="Montserrat Medium"/>
                <a:ea typeface="Montserrat Medium"/>
                <a:cs typeface="Montserrat Medium"/>
                <a:sym typeface="Montserrat Medium"/>
              </a:rPr>
              <a:t> là một node.Thuộc tính name có nội dung là John được xác định trong dấu {} và được dùng để truy vấn thông tin cụ thể. </a:t>
            </a:r>
            <a:endParaRPr sz="1100">
              <a:solidFill>
                <a:srgbClr val="00316C"/>
              </a:solidFill>
              <a:latin typeface="Montserrat Medium"/>
              <a:ea typeface="Montserrat Medium"/>
              <a:cs typeface="Montserrat Medium"/>
              <a:sym typeface="Montserrat Medium"/>
            </a:endParaRPr>
          </a:p>
          <a:p>
            <a:pPr indent="-241300" lvl="0" marL="171450" rtl="0" algn="l">
              <a:lnSpc>
                <a:spcPct val="115000"/>
              </a:lnSpc>
              <a:spcBef>
                <a:spcPts val="0"/>
              </a:spcBef>
              <a:spcAft>
                <a:spcPts val="0"/>
              </a:spcAft>
              <a:buClr>
                <a:srgbClr val="00316C"/>
              </a:buClr>
              <a:buSzPts val="1100"/>
              <a:buChar char="●"/>
            </a:pPr>
            <a:r>
              <a:rPr lang="en" sz="1100">
                <a:solidFill>
                  <a:srgbClr val="00316C"/>
                </a:solidFill>
                <a:latin typeface="Montserrat Medium"/>
                <a:ea typeface="Montserrat Medium"/>
                <a:cs typeface="Montserrat Medium"/>
                <a:sym typeface="Montserrat Medium"/>
              </a:rPr>
              <a:t>Relationship kiểu </a:t>
            </a:r>
            <a:r>
              <a:rPr lang="en" sz="1100">
                <a:solidFill>
                  <a:srgbClr val="00316C"/>
                </a:solidFill>
                <a:latin typeface="Montserrat Medium"/>
                <a:ea typeface="Montserrat Medium"/>
                <a:cs typeface="Montserrat Medium"/>
                <a:sym typeface="Montserrat Medium"/>
              </a:rPr>
              <a:t>ACTED IN</a:t>
            </a:r>
            <a:r>
              <a:rPr lang="en" sz="1100">
                <a:solidFill>
                  <a:srgbClr val="00316C"/>
                </a:solidFill>
                <a:latin typeface="Montserrat Medium"/>
                <a:ea typeface="Montserrat Medium"/>
                <a:cs typeface="Montserrat Medium"/>
                <a:sym typeface="Montserrat Medium"/>
              </a:rPr>
              <a:t> được tạo, xuất phát từ một node Person tên "Charlie Sheen" đến node nhãn Movie. Quan hệ DIRECTED xuất phát từ node Person tên “Oliver Stone” đến node Movie tên “Wall Street”. Quan hệ phải được đặt trong dấu [].</a:t>
            </a:r>
            <a:endParaRPr sz="1100">
              <a:solidFill>
                <a:srgbClr val="00316C"/>
              </a:solidFill>
              <a:latin typeface="Montserrat Medium"/>
              <a:ea typeface="Montserrat Medium"/>
              <a:cs typeface="Montserrat Medium"/>
              <a:sym typeface="Montserrat Medium"/>
            </a:endParaRPr>
          </a:p>
          <a:p>
            <a:pPr indent="-241300" lvl="0" marL="171450" rtl="0" algn="l">
              <a:lnSpc>
                <a:spcPct val="115000"/>
              </a:lnSpc>
              <a:spcBef>
                <a:spcPts val="0"/>
              </a:spcBef>
              <a:spcAft>
                <a:spcPts val="0"/>
              </a:spcAft>
              <a:buClr>
                <a:srgbClr val="00316C"/>
              </a:buClr>
              <a:buSzPts val="1100"/>
              <a:buFont typeface="Montserrat Medium"/>
              <a:buChar char="●"/>
            </a:pPr>
            <a:r>
              <a:rPr lang="en" sz="1100">
                <a:solidFill>
                  <a:srgbClr val="00316C"/>
                </a:solidFill>
                <a:latin typeface="Montserrat Medium"/>
                <a:ea typeface="Montserrat Medium"/>
                <a:cs typeface="Montserrat Medium"/>
                <a:sym typeface="Montserrat Medium"/>
              </a:rPr>
              <a:t>Câu lệnh sau CREATE được coi là 2 path</a:t>
            </a:r>
            <a:endParaRPr sz="1100">
              <a:solidFill>
                <a:srgbClr val="00316C"/>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5"/>
          <p:cNvPicPr preferRelativeResize="0"/>
          <p:nvPr/>
        </p:nvPicPr>
        <p:blipFill>
          <a:blip r:embed="rId3">
            <a:alphaModFix/>
          </a:blip>
          <a:stretch>
            <a:fillRect/>
          </a:stretch>
        </p:blipFill>
        <p:spPr>
          <a:xfrm>
            <a:off x="4886275" y="0"/>
            <a:ext cx="4147923" cy="3959499"/>
          </a:xfrm>
          <a:prstGeom prst="rect">
            <a:avLst/>
          </a:prstGeom>
          <a:noFill/>
          <a:ln>
            <a:noFill/>
          </a:ln>
        </p:spPr>
      </p:pic>
      <p:pic>
        <p:nvPicPr>
          <p:cNvPr id="216" name="Google Shape;216;p25"/>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217" name="Google Shape;217;p25"/>
          <p:cNvSpPr txBox="1"/>
          <p:nvPr/>
        </p:nvSpPr>
        <p:spPr>
          <a:xfrm>
            <a:off x="8411925" y="4804800"/>
            <a:ext cx="91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316C"/>
                </a:solidFill>
                <a:latin typeface="Montserrat"/>
                <a:ea typeface="Montserrat"/>
                <a:cs typeface="Montserrat"/>
                <a:sym typeface="Montserrat"/>
              </a:rPr>
              <a:t>02</a:t>
            </a:r>
            <a:endParaRPr b="1" sz="900">
              <a:solidFill>
                <a:srgbClr val="00316C"/>
              </a:solidFill>
              <a:latin typeface="Montserrat"/>
              <a:ea typeface="Montserrat"/>
              <a:cs typeface="Montserrat"/>
              <a:sym typeface="Montserrat"/>
            </a:endParaRPr>
          </a:p>
        </p:txBody>
      </p:sp>
      <p:sp>
        <p:nvSpPr>
          <p:cNvPr id="218" name="Google Shape;218;p25"/>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219" name="Google Shape;219;p25"/>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220" name="Google Shape;220;p25"/>
          <p:cNvSpPr txBox="1"/>
          <p:nvPr/>
        </p:nvSpPr>
        <p:spPr>
          <a:xfrm>
            <a:off x="758875" y="0"/>
            <a:ext cx="51258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Truy vấn với Cypher</a:t>
            </a:r>
            <a:endParaRPr b="1" sz="2450">
              <a:solidFill>
                <a:srgbClr val="00316C"/>
              </a:solidFill>
              <a:latin typeface="Montserrat"/>
              <a:ea typeface="Montserrat"/>
              <a:cs typeface="Montserrat"/>
              <a:sym typeface="Montserrat"/>
            </a:endParaRPr>
          </a:p>
        </p:txBody>
      </p:sp>
      <p:sp>
        <p:nvSpPr>
          <p:cNvPr id="221" name="Google Shape;221;p25"/>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rgbClr val="00316C"/>
                </a:solidFill>
                <a:latin typeface="Montserrat"/>
                <a:ea typeface="Montserrat"/>
                <a:cs typeface="Montserrat"/>
                <a:sym typeface="Montserrat"/>
              </a:rPr>
              <a:t>4.3. </a:t>
            </a:r>
            <a:r>
              <a:rPr b="1" lang="en" sz="1850">
                <a:solidFill>
                  <a:srgbClr val="00316C"/>
                </a:solidFill>
                <a:latin typeface="Montserrat"/>
                <a:ea typeface="Montserrat"/>
                <a:cs typeface="Montserrat"/>
                <a:sym typeface="Montserrat"/>
              </a:rPr>
              <a:t>Truy vấn cơ bản</a:t>
            </a:r>
            <a:endParaRPr b="1" sz="1850">
              <a:solidFill>
                <a:srgbClr val="00316C"/>
              </a:solidFill>
              <a:latin typeface="Montserrat"/>
              <a:ea typeface="Montserrat"/>
              <a:cs typeface="Montserrat"/>
              <a:sym typeface="Montserrat"/>
            </a:endParaRPr>
          </a:p>
        </p:txBody>
      </p:sp>
      <p:sp>
        <p:nvSpPr>
          <p:cNvPr id="222" name="Google Shape;222;p25"/>
          <p:cNvSpPr txBox="1"/>
          <p:nvPr/>
        </p:nvSpPr>
        <p:spPr>
          <a:xfrm>
            <a:off x="758875" y="972500"/>
            <a:ext cx="7177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00316C"/>
              </a:solidFill>
              <a:latin typeface="Montserrat Medium"/>
              <a:ea typeface="Montserrat Medium"/>
              <a:cs typeface="Montserrat Medium"/>
              <a:sym typeface="Montserrat Medium"/>
            </a:endParaRPr>
          </a:p>
        </p:txBody>
      </p:sp>
      <p:sp>
        <p:nvSpPr>
          <p:cNvPr id="223" name="Google Shape;223;p25"/>
          <p:cNvSpPr txBox="1"/>
          <p:nvPr/>
        </p:nvSpPr>
        <p:spPr>
          <a:xfrm>
            <a:off x="2611275" y="4532075"/>
            <a:ext cx="506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85B106"/>
                </a:solidFill>
              </a:rPr>
              <a:t>https://neo4j.com/docs/cypher-manual/current/queries/basic/</a:t>
            </a:r>
            <a:endParaRPr b="1" sz="900">
              <a:solidFill>
                <a:srgbClr val="85B106"/>
              </a:solidFill>
            </a:endParaRPr>
          </a:p>
        </p:txBody>
      </p:sp>
      <p:sp>
        <p:nvSpPr>
          <p:cNvPr id="224" name="Google Shape;224;p25"/>
          <p:cNvSpPr txBox="1"/>
          <p:nvPr/>
        </p:nvSpPr>
        <p:spPr>
          <a:xfrm>
            <a:off x="928675" y="896525"/>
            <a:ext cx="71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316C"/>
                </a:solidFill>
                <a:latin typeface="Montserrat"/>
                <a:ea typeface="Montserrat"/>
                <a:cs typeface="Montserrat"/>
                <a:sym typeface="Montserrat"/>
              </a:rPr>
              <a:t>Tìm kiếm node</a:t>
            </a:r>
            <a:endParaRPr b="1">
              <a:solidFill>
                <a:srgbClr val="00316C"/>
              </a:solidFill>
              <a:latin typeface="Montserrat"/>
              <a:ea typeface="Montserrat"/>
              <a:cs typeface="Montserrat"/>
              <a:sym typeface="Montserrat"/>
            </a:endParaRPr>
          </a:p>
        </p:txBody>
      </p:sp>
      <p:pic>
        <p:nvPicPr>
          <p:cNvPr id="225" name="Google Shape;225;p25"/>
          <p:cNvPicPr preferRelativeResize="0"/>
          <p:nvPr/>
        </p:nvPicPr>
        <p:blipFill>
          <a:blip r:embed="rId5">
            <a:alphaModFix/>
          </a:blip>
          <a:stretch>
            <a:fillRect/>
          </a:stretch>
        </p:blipFill>
        <p:spPr>
          <a:xfrm>
            <a:off x="1200150" y="1783288"/>
            <a:ext cx="6743700" cy="186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6"/>
          <p:cNvPicPr preferRelativeResize="0"/>
          <p:nvPr/>
        </p:nvPicPr>
        <p:blipFill>
          <a:blip r:embed="rId3">
            <a:alphaModFix/>
          </a:blip>
          <a:stretch>
            <a:fillRect/>
          </a:stretch>
        </p:blipFill>
        <p:spPr>
          <a:xfrm>
            <a:off x="5178400" y="0"/>
            <a:ext cx="4147923" cy="3959499"/>
          </a:xfrm>
          <a:prstGeom prst="rect">
            <a:avLst/>
          </a:prstGeom>
          <a:noFill/>
          <a:ln>
            <a:noFill/>
          </a:ln>
        </p:spPr>
      </p:pic>
      <p:pic>
        <p:nvPicPr>
          <p:cNvPr id="231" name="Google Shape;231;p26"/>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232" name="Google Shape;232;p26"/>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233" name="Google Shape;233;p26"/>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234" name="Google Shape;234;p26"/>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Ứng dụng neo4j trong chat data</a:t>
            </a:r>
            <a:endParaRPr b="1" sz="2450">
              <a:solidFill>
                <a:srgbClr val="00316C"/>
              </a:solidFill>
              <a:latin typeface="Montserrat"/>
              <a:ea typeface="Montserrat"/>
              <a:cs typeface="Montserrat"/>
              <a:sym typeface="Montserrat"/>
            </a:endParaRPr>
          </a:p>
        </p:txBody>
      </p:sp>
      <p:sp>
        <p:nvSpPr>
          <p:cNvPr id="235" name="Google Shape;235;p26"/>
          <p:cNvSpPr txBox="1"/>
          <p:nvPr/>
        </p:nvSpPr>
        <p:spPr>
          <a:xfrm>
            <a:off x="356000" y="596550"/>
            <a:ext cx="582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316C"/>
                </a:solidFill>
                <a:latin typeface="Montserrat"/>
                <a:ea typeface="Montserrat"/>
                <a:cs typeface="Montserrat"/>
                <a:sym typeface="Montserrat"/>
              </a:rPr>
              <a:t>5.1 Các hình ảnh minh họa và truy vấn cơ bản</a:t>
            </a:r>
            <a:endParaRPr b="1" sz="1600">
              <a:solidFill>
                <a:srgbClr val="00316C"/>
              </a:solidFill>
              <a:latin typeface="Montserrat"/>
              <a:ea typeface="Montserrat"/>
              <a:cs typeface="Montserrat"/>
              <a:sym typeface="Montserrat"/>
            </a:endParaRPr>
          </a:p>
        </p:txBody>
      </p:sp>
      <p:pic>
        <p:nvPicPr>
          <p:cNvPr id="236" name="Google Shape;236;p26"/>
          <p:cNvPicPr preferRelativeResize="0"/>
          <p:nvPr/>
        </p:nvPicPr>
        <p:blipFill>
          <a:blip r:embed="rId5">
            <a:alphaModFix/>
          </a:blip>
          <a:stretch>
            <a:fillRect/>
          </a:stretch>
        </p:blipFill>
        <p:spPr>
          <a:xfrm>
            <a:off x="1123963" y="948913"/>
            <a:ext cx="6720525" cy="3306412"/>
          </a:xfrm>
          <a:prstGeom prst="rect">
            <a:avLst/>
          </a:prstGeom>
          <a:noFill/>
          <a:ln>
            <a:noFill/>
          </a:ln>
        </p:spPr>
      </p:pic>
      <p:sp>
        <p:nvSpPr>
          <p:cNvPr id="237" name="Google Shape;237;p26"/>
          <p:cNvSpPr txBox="1"/>
          <p:nvPr/>
        </p:nvSpPr>
        <p:spPr>
          <a:xfrm>
            <a:off x="1123963" y="4188788"/>
            <a:ext cx="6896100" cy="3231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800"/>
              </a:spcAft>
              <a:buClr>
                <a:schemeClr val="dk1"/>
              </a:buClr>
              <a:buSzPts val="1100"/>
              <a:buFont typeface="Arial"/>
              <a:buNone/>
            </a:pPr>
            <a:r>
              <a:rPr b="1" lang="en">
                <a:solidFill>
                  <a:srgbClr val="00316C"/>
                </a:solidFill>
                <a:latin typeface="Montserrat"/>
                <a:ea typeface="Montserrat"/>
                <a:cs typeface="Montserrat"/>
                <a:sym typeface="Montserrat"/>
              </a:rPr>
              <a:t>Hình 5.1: Đồ thị tương tác giữa người dùng, phiên trò chuyện và tin nhắn</a:t>
            </a:r>
            <a:endParaRPr b="1">
              <a:solidFill>
                <a:srgbClr val="00316C"/>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7"/>
          <p:cNvPicPr preferRelativeResize="0"/>
          <p:nvPr/>
        </p:nvPicPr>
        <p:blipFill>
          <a:blip r:embed="rId3">
            <a:alphaModFix/>
          </a:blip>
          <a:stretch>
            <a:fillRect/>
          </a:stretch>
        </p:blipFill>
        <p:spPr>
          <a:xfrm>
            <a:off x="5178400" y="0"/>
            <a:ext cx="4147923" cy="3959499"/>
          </a:xfrm>
          <a:prstGeom prst="rect">
            <a:avLst/>
          </a:prstGeom>
          <a:noFill/>
          <a:ln>
            <a:noFill/>
          </a:ln>
        </p:spPr>
      </p:pic>
      <p:pic>
        <p:nvPicPr>
          <p:cNvPr id="243" name="Google Shape;243;p27"/>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244" name="Google Shape;244;p27"/>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245" name="Google Shape;245;p27"/>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246" name="Google Shape;246;p27"/>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Ứng dụng neo4j trong chat data</a:t>
            </a:r>
            <a:endParaRPr b="1" sz="2450">
              <a:solidFill>
                <a:srgbClr val="00316C"/>
              </a:solidFill>
              <a:latin typeface="Montserrat"/>
              <a:ea typeface="Montserrat"/>
              <a:cs typeface="Montserrat"/>
              <a:sym typeface="Montserrat"/>
            </a:endParaRPr>
          </a:p>
        </p:txBody>
      </p:sp>
      <p:sp>
        <p:nvSpPr>
          <p:cNvPr id="247" name="Google Shape;247;p27"/>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248" name="Google Shape;248;p27"/>
          <p:cNvSpPr txBox="1"/>
          <p:nvPr/>
        </p:nvSpPr>
        <p:spPr>
          <a:xfrm>
            <a:off x="758875" y="972500"/>
            <a:ext cx="7177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00316C"/>
              </a:solidFill>
              <a:latin typeface="Montserrat Medium"/>
              <a:ea typeface="Montserrat Medium"/>
              <a:cs typeface="Montserrat Medium"/>
              <a:sym typeface="Montserrat Medium"/>
            </a:endParaRPr>
          </a:p>
        </p:txBody>
      </p:sp>
      <p:pic>
        <p:nvPicPr>
          <p:cNvPr id="249" name="Google Shape;249;p27"/>
          <p:cNvPicPr preferRelativeResize="0"/>
          <p:nvPr/>
        </p:nvPicPr>
        <p:blipFill>
          <a:blip r:embed="rId5">
            <a:alphaModFix/>
          </a:blip>
          <a:stretch>
            <a:fillRect/>
          </a:stretch>
        </p:blipFill>
        <p:spPr>
          <a:xfrm>
            <a:off x="1301788" y="638100"/>
            <a:ext cx="6540425" cy="3625049"/>
          </a:xfrm>
          <a:prstGeom prst="rect">
            <a:avLst/>
          </a:prstGeom>
          <a:noFill/>
          <a:ln>
            <a:noFill/>
          </a:ln>
        </p:spPr>
      </p:pic>
      <p:sp>
        <p:nvSpPr>
          <p:cNvPr id="250" name="Google Shape;250;p27"/>
          <p:cNvSpPr txBox="1"/>
          <p:nvPr/>
        </p:nvSpPr>
        <p:spPr>
          <a:xfrm>
            <a:off x="1211700" y="4188788"/>
            <a:ext cx="6720600" cy="3231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800"/>
              </a:spcAft>
              <a:buNone/>
            </a:pPr>
            <a:r>
              <a:rPr b="1" lang="en">
                <a:solidFill>
                  <a:srgbClr val="00316C"/>
                </a:solidFill>
                <a:latin typeface="Montserrat"/>
                <a:ea typeface="Montserrat"/>
                <a:cs typeface="Montserrat"/>
                <a:sym typeface="Montserrat"/>
              </a:rPr>
              <a:t>Hình 5.2: Chuỗi hội thoại dài nhất với quan hệ “ResponseTo”</a:t>
            </a:r>
            <a:endParaRPr>
              <a:solidFill>
                <a:srgbClr val="00316C"/>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8"/>
          <p:cNvPicPr preferRelativeResize="0"/>
          <p:nvPr/>
        </p:nvPicPr>
        <p:blipFill>
          <a:blip r:embed="rId3">
            <a:alphaModFix/>
          </a:blip>
          <a:stretch>
            <a:fillRect/>
          </a:stretch>
        </p:blipFill>
        <p:spPr>
          <a:xfrm>
            <a:off x="5178400" y="0"/>
            <a:ext cx="4147923" cy="3959499"/>
          </a:xfrm>
          <a:prstGeom prst="rect">
            <a:avLst/>
          </a:prstGeom>
          <a:noFill/>
          <a:ln>
            <a:noFill/>
          </a:ln>
        </p:spPr>
      </p:pic>
      <p:pic>
        <p:nvPicPr>
          <p:cNvPr id="256" name="Google Shape;256;p28"/>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257" name="Google Shape;257;p28"/>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258" name="Google Shape;258;p28"/>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259" name="Google Shape;259;p28"/>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Ứng dụng neo4j trong chat data</a:t>
            </a:r>
            <a:endParaRPr b="1" sz="2450">
              <a:solidFill>
                <a:srgbClr val="00316C"/>
              </a:solidFill>
              <a:latin typeface="Montserrat"/>
              <a:ea typeface="Montserrat"/>
              <a:cs typeface="Montserrat"/>
              <a:sym typeface="Montserrat"/>
            </a:endParaRPr>
          </a:p>
        </p:txBody>
      </p:sp>
      <p:sp>
        <p:nvSpPr>
          <p:cNvPr id="260" name="Google Shape;260;p28"/>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261" name="Google Shape;261;p28"/>
          <p:cNvSpPr txBox="1"/>
          <p:nvPr/>
        </p:nvSpPr>
        <p:spPr>
          <a:xfrm>
            <a:off x="758875" y="972500"/>
            <a:ext cx="7177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00316C"/>
              </a:solidFill>
              <a:latin typeface="Montserrat Medium"/>
              <a:ea typeface="Montserrat Medium"/>
              <a:cs typeface="Montserrat Medium"/>
              <a:sym typeface="Montserrat Medium"/>
            </a:endParaRPr>
          </a:p>
        </p:txBody>
      </p:sp>
      <p:pic>
        <p:nvPicPr>
          <p:cNvPr id="262" name="Google Shape;262;p28"/>
          <p:cNvPicPr preferRelativeResize="0"/>
          <p:nvPr/>
        </p:nvPicPr>
        <p:blipFill>
          <a:blip r:embed="rId5">
            <a:alphaModFix/>
          </a:blip>
          <a:stretch>
            <a:fillRect/>
          </a:stretch>
        </p:blipFill>
        <p:spPr>
          <a:xfrm>
            <a:off x="1308625" y="561900"/>
            <a:ext cx="1666275" cy="3661100"/>
          </a:xfrm>
          <a:prstGeom prst="rect">
            <a:avLst/>
          </a:prstGeom>
          <a:noFill/>
          <a:ln>
            <a:noFill/>
          </a:ln>
        </p:spPr>
      </p:pic>
      <p:pic>
        <p:nvPicPr>
          <p:cNvPr id="263" name="Google Shape;263;p28"/>
          <p:cNvPicPr preferRelativeResize="0"/>
          <p:nvPr/>
        </p:nvPicPr>
        <p:blipFill>
          <a:blip r:embed="rId6">
            <a:alphaModFix/>
          </a:blip>
          <a:stretch>
            <a:fillRect/>
          </a:stretch>
        </p:blipFill>
        <p:spPr>
          <a:xfrm>
            <a:off x="5726375" y="561900"/>
            <a:ext cx="1666275" cy="3661113"/>
          </a:xfrm>
          <a:prstGeom prst="rect">
            <a:avLst/>
          </a:prstGeom>
          <a:noFill/>
          <a:ln>
            <a:noFill/>
          </a:ln>
        </p:spPr>
      </p:pic>
      <p:sp>
        <p:nvSpPr>
          <p:cNvPr id="264" name="Google Shape;264;p28"/>
          <p:cNvSpPr txBox="1"/>
          <p:nvPr/>
        </p:nvSpPr>
        <p:spPr>
          <a:xfrm>
            <a:off x="1308625" y="4180225"/>
            <a:ext cx="2190300" cy="5688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None/>
            </a:pPr>
            <a:r>
              <a:rPr b="1" lang="en" sz="1200">
                <a:solidFill>
                  <a:srgbClr val="00316C"/>
                </a:solidFill>
                <a:latin typeface="Montserrat"/>
                <a:ea typeface="Montserrat"/>
                <a:cs typeface="Montserrat"/>
                <a:sym typeface="Montserrat"/>
              </a:rPr>
              <a:t>Hình 5.3: </a:t>
            </a:r>
            <a:r>
              <a:rPr b="1" lang="en" sz="1200">
                <a:solidFill>
                  <a:srgbClr val="00316C"/>
                </a:solidFill>
                <a:latin typeface="Montserrat"/>
                <a:ea typeface="Montserrat"/>
                <a:cs typeface="Montserrat"/>
                <a:sym typeface="Montserrat"/>
              </a:rPr>
              <a:t>Top 10 người hoạt động tích cực nhất</a:t>
            </a:r>
            <a:endParaRPr sz="1200">
              <a:solidFill>
                <a:srgbClr val="00316C"/>
              </a:solidFill>
              <a:latin typeface="Montserrat"/>
              <a:ea typeface="Montserrat"/>
              <a:cs typeface="Montserrat"/>
              <a:sym typeface="Montserrat"/>
            </a:endParaRPr>
          </a:p>
        </p:txBody>
      </p:sp>
      <p:sp>
        <p:nvSpPr>
          <p:cNvPr id="265" name="Google Shape;265;p28"/>
          <p:cNvSpPr txBox="1"/>
          <p:nvPr/>
        </p:nvSpPr>
        <p:spPr>
          <a:xfrm>
            <a:off x="5728225" y="4180225"/>
            <a:ext cx="2190300" cy="5688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None/>
            </a:pPr>
            <a:r>
              <a:rPr b="1" lang="en" sz="1200">
                <a:solidFill>
                  <a:srgbClr val="00316C"/>
                </a:solidFill>
                <a:latin typeface="Montserrat"/>
                <a:ea typeface="Montserrat"/>
                <a:cs typeface="Montserrat"/>
                <a:sym typeface="Montserrat"/>
              </a:rPr>
              <a:t>Hình 5.4: Top 10 </a:t>
            </a:r>
            <a:r>
              <a:rPr b="1" lang="en" sz="1200">
                <a:solidFill>
                  <a:srgbClr val="00316C"/>
                </a:solidFill>
                <a:latin typeface="Montserrat"/>
                <a:ea typeface="Montserrat"/>
                <a:cs typeface="Montserrat"/>
                <a:sym typeface="Montserrat"/>
              </a:rPr>
              <a:t>team </a:t>
            </a:r>
            <a:r>
              <a:rPr b="1" lang="en" sz="1200">
                <a:solidFill>
                  <a:srgbClr val="00316C"/>
                </a:solidFill>
                <a:latin typeface="Montserrat"/>
                <a:ea typeface="Montserrat"/>
                <a:cs typeface="Montserrat"/>
                <a:sym typeface="Montserrat"/>
              </a:rPr>
              <a:t>hoạt động tích cực nhất</a:t>
            </a:r>
            <a:endParaRPr sz="1200">
              <a:solidFill>
                <a:srgbClr val="00316C"/>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9"/>
          <p:cNvPicPr preferRelativeResize="0"/>
          <p:nvPr/>
        </p:nvPicPr>
        <p:blipFill>
          <a:blip r:embed="rId3">
            <a:alphaModFix/>
          </a:blip>
          <a:stretch>
            <a:fillRect/>
          </a:stretch>
        </p:blipFill>
        <p:spPr>
          <a:xfrm>
            <a:off x="5330800" y="0"/>
            <a:ext cx="4147923" cy="3959499"/>
          </a:xfrm>
          <a:prstGeom prst="rect">
            <a:avLst/>
          </a:prstGeom>
          <a:noFill/>
          <a:ln>
            <a:noFill/>
          </a:ln>
        </p:spPr>
      </p:pic>
      <p:pic>
        <p:nvPicPr>
          <p:cNvPr id="271" name="Google Shape;271;p29"/>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272" name="Google Shape;272;p29"/>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273" name="Google Shape;273;p29"/>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274" name="Google Shape;274;p29"/>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Ứng dụng neo4j trong chat data</a:t>
            </a:r>
            <a:endParaRPr b="1" sz="2450">
              <a:solidFill>
                <a:srgbClr val="00316C"/>
              </a:solidFill>
              <a:latin typeface="Montserrat"/>
              <a:ea typeface="Montserrat"/>
              <a:cs typeface="Montserrat"/>
              <a:sym typeface="Montserrat"/>
            </a:endParaRPr>
          </a:p>
        </p:txBody>
      </p:sp>
      <p:sp>
        <p:nvSpPr>
          <p:cNvPr id="275" name="Google Shape;275;p29"/>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276" name="Google Shape;276;p29"/>
          <p:cNvSpPr txBox="1"/>
          <p:nvPr/>
        </p:nvSpPr>
        <p:spPr>
          <a:xfrm>
            <a:off x="356000" y="1091525"/>
            <a:ext cx="5869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316C"/>
                </a:solidFill>
                <a:latin typeface="Montserrat Medium"/>
                <a:ea typeface="Montserrat Medium"/>
                <a:cs typeface="Montserrat Medium"/>
                <a:sym typeface="Montserrat Medium"/>
              </a:rPr>
              <a:t>a) </a:t>
            </a:r>
            <a:r>
              <a:rPr lang="en" sz="1600">
                <a:solidFill>
                  <a:srgbClr val="00316C"/>
                </a:solidFill>
                <a:latin typeface="Montserrat Medium"/>
                <a:ea typeface="Montserrat Medium"/>
                <a:cs typeface="Montserrat Medium"/>
                <a:sym typeface="Montserrat Medium"/>
              </a:rPr>
              <a:t>Xếp hạng người dùng dựa trên thuật toán pageRank</a:t>
            </a:r>
            <a:endParaRPr sz="1600">
              <a:solidFill>
                <a:srgbClr val="00316C"/>
              </a:solidFill>
              <a:latin typeface="Montserrat Medium"/>
              <a:ea typeface="Montserrat Medium"/>
              <a:cs typeface="Montserrat Medium"/>
              <a:sym typeface="Montserrat Medium"/>
            </a:endParaRPr>
          </a:p>
        </p:txBody>
      </p:sp>
      <p:sp>
        <p:nvSpPr>
          <p:cNvPr id="277" name="Google Shape;277;p29"/>
          <p:cNvSpPr txBox="1"/>
          <p:nvPr/>
        </p:nvSpPr>
        <p:spPr>
          <a:xfrm>
            <a:off x="356000" y="651750"/>
            <a:ext cx="6222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316C"/>
                </a:solidFill>
                <a:latin typeface="Montserrat"/>
                <a:ea typeface="Montserrat"/>
                <a:cs typeface="Montserrat"/>
                <a:sym typeface="Montserrat"/>
              </a:rPr>
              <a:t>5.</a:t>
            </a:r>
            <a:r>
              <a:rPr b="1" lang="en" sz="1600">
                <a:solidFill>
                  <a:srgbClr val="00316C"/>
                </a:solidFill>
                <a:latin typeface="Montserrat"/>
                <a:ea typeface="Montserrat"/>
                <a:cs typeface="Montserrat"/>
                <a:sym typeface="Montserrat"/>
              </a:rPr>
              <a:t>2</a:t>
            </a:r>
            <a:r>
              <a:rPr b="1" lang="en" sz="1600">
                <a:solidFill>
                  <a:srgbClr val="00316C"/>
                </a:solidFill>
                <a:latin typeface="Montserrat"/>
                <a:ea typeface="Montserrat"/>
                <a:cs typeface="Montserrat"/>
                <a:sym typeface="Montserrat"/>
              </a:rPr>
              <a:t> </a:t>
            </a:r>
            <a:r>
              <a:rPr b="1" lang="en" sz="1600">
                <a:solidFill>
                  <a:srgbClr val="00316C"/>
                </a:solidFill>
                <a:latin typeface="Montserrat"/>
                <a:ea typeface="Montserrat"/>
                <a:cs typeface="Montserrat"/>
                <a:sym typeface="Montserrat"/>
              </a:rPr>
              <a:t>Phân tích nâng cao với Graph Data Science</a:t>
            </a:r>
            <a:endParaRPr b="1" sz="1600">
              <a:solidFill>
                <a:srgbClr val="00316C"/>
              </a:solidFill>
              <a:latin typeface="Montserrat"/>
              <a:ea typeface="Montserrat"/>
              <a:cs typeface="Montserrat"/>
              <a:sym typeface="Montserrat"/>
            </a:endParaRPr>
          </a:p>
        </p:txBody>
      </p:sp>
      <p:pic>
        <p:nvPicPr>
          <p:cNvPr id="278" name="Google Shape;278;p29"/>
          <p:cNvPicPr preferRelativeResize="0"/>
          <p:nvPr/>
        </p:nvPicPr>
        <p:blipFill>
          <a:blip r:embed="rId5">
            <a:alphaModFix/>
          </a:blip>
          <a:stretch>
            <a:fillRect/>
          </a:stretch>
        </p:blipFill>
        <p:spPr>
          <a:xfrm>
            <a:off x="4547375" y="1522625"/>
            <a:ext cx="4485250" cy="2960700"/>
          </a:xfrm>
          <a:prstGeom prst="rect">
            <a:avLst/>
          </a:prstGeom>
          <a:noFill/>
          <a:ln>
            <a:noFill/>
          </a:ln>
        </p:spPr>
      </p:pic>
      <p:sp>
        <p:nvSpPr>
          <p:cNvPr id="279" name="Google Shape;279;p29"/>
          <p:cNvSpPr txBox="1"/>
          <p:nvPr/>
        </p:nvSpPr>
        <p:spPr>
          <a:xfrm>
            <a:off x="356000" y="1686475"/>
            <a:ext cx="4019700" cy="1228200"/>
          </a:xfrm>
          <a:prstGeom prst="rect">
            <a:avLst/>
          </a:prstGeom>
          <a:noFill/>
          <a:ln>
            <a:noFill/>
          </a:ln>
        </p:spPr>
        <p:txBody>
          <a:bodyPr anchorCtr="0" anchor="t" bIns="91425" lIns="91425" spcFirstLastPara="1" rIns="91425" wrap="square" tIns="91425">
            <a:spAutoFit/>
          </a:bodyPr>
          <a:lstStyle/>
          <a:p>
            <a:pPr indent="-330200" lvl="0" marL="457200" rtl="0" algn="l">
              <a:lnSpc>
                <a:spcPct val="107916"/>
              </a:lnSpc>
              <a:spcBef>
                <a:spcPts val="1200"/>
              </a:spcBef>
              <a:spcAft>
                <a:spcPts val="0"/>
              </a:spcAft>
              <a:buClr>
                <a:srgbClr val="00316C"/>
              </a:buClr>
              <a:buSzPts val="1600"/>
              <a:buChar char="●"/>
            </a:pPr>
            <a:r>
              <a:rPr b="1" lang="en" sz="1600">
                <a:solidFill>
                  <a:srgbClr val="00316C"/>
                </a:solidFill>
                <a:latin typeface="Montserrat"/>
                <a:ea typeface="Montserrat"/>
                <a:cs typeface="Montserrat"/>
                <a:sym typeface="Montserrat"/>
              </a:rPr>
              <a:t>P</a:t>
            </a:r>
            <a:r>
              <a:rPr b="1" lang="en" sz="1600">
                <a:solidFill>
                  <a:srgbClr val="00316C"/>
                </a:solidFill>
                <a:latin typeface="Montserrat"/>
                <a:ea typeface="Montserrat"/>
                <a:cs typeface="Montserrat"/>
                <a:sym typeface="Montserrat"/>
              </a:rPr>
              <a:t>ageRank </a:t>
            </a:r>
            <a:r>
              <a:rPr lang="en" sz="1600">
                <a:solidFill>
                  <a:srgbClr val="00316C"/>
                </a:solidFill>
                <a:latin typeface="Montserrat Medium"/>
                <a:ea typeface="Montserrat Medium"/>
                <a:cs typeface="Montserrat Medium"/>
                <a:sym typeface="Montserrat Medium"/>
              </a:rPr>
              <a:t>đánh giá mức độ quan trọng của người dùng trong mạng lưới dựa trên các mối quan hệ InteractsWith.</a:t>
            </a:r>
            <a:endParaRPr sz="1600">
              <a:solidFill>
                <a:srgbClr val="00316C"/>
              </a:solidFill>
              <a:latin typeface="Montserrat Medium"/>
              <a:ea typeface="Montserrat Medium"/>
              <a:cs typeface="Montserrat Medium"/>
              <a:sym typeface="Montserrat Medium"/>
            </a:endParaRPr>
          </a:p>
        </p:txBody>
      </p:sp>
      <p:sp>
        <p:nvSpPr>
          <p:cNvPr id="280" name="Google Shape;280;p29"/>
          <p:cNvSpPr txBox="1"/>
          <p:nvPr/>
        </p:nvSpPr>
        <p:spPr>
          <a:xfrm>
            <a:off x="4680525" y="4428513"/>
            <a:ext cx="43521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316C"/>
                </a:solidFill>
                <a:latin typeface="Montserrat"/>
                <a:ea typeface="Montserrat"/>
                <a:cs typeface="Montserrat"/>
                <a:sym typeface="Montserrat"/>
              </a:rPr>
              <a:t>Hình 5.5: Kết quả trả về sau khi dùng pageRank</a:t>
            </a:r>
            <a:endParaRPr b="1" sz="1200">
              <a:solidFill>
                <a:srgbClr val="00316C"/>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0"/>
          <p:cNvPicPr preferRelativeResize="0"/>
          <p:nvPr/>
        </p:nvPicPr>
        <p:blipFill>
          <a:blip r:embed="rId3">
            <a:alphaModFix/>
          </a:blip>
          <a:stretch>
            <a:fillRect/>
          </a:stretch>
        </p:blipFill>
        <p:spPr>
          <a:xfrm>
            <a:off x="5635600" y="0"/>
            <a:ext cx="4147923" cy="3959499"/>
          </a:xfrm>
          <a:prstGeom prst="rect">
            <a:avLst/>
          </a:prstGeom>
          <a:noFill/>
          <a:ln>
            <a:noFill/>
          </a:ln>
        </p:spPr>
      </p:pic>
      <p:pic>
        <p:nvPicPr>
          <p:cNvPr id="286" name="Google Shape;286;p30"/>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287" name="Google Shape;287;p30"/>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288" name="Google Shape;288;p30"/>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289" name="Google Shape;289;p30"/>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Ứng dụng neo4j trong chat data</a:t>
            </a:r>
            <a:endParaRPr b="1" sz="2450">
              <a:solidFill>
                <a:srgbClr val="00316C"/>
              </a:solidFill>
              <a:latin typeface="Montserrat"/>
              <a:ea typeface="Montserrat"/>
              <a:cs typeface="Montserrat"/>
              <a:sym typeface="Montserrat"/>
            </a:endParaRPr>
          </a:p>
        </p:txBody>
      </p:sp>
      <p:sp>
        <p:nvSpPr>
          <p:cNvPr id="290" name="Google Shape;290;p30"/>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291" name="Google Shape;291;p30"/>
          <p:cNvSpPr txBox="1"/>
          <p:nvPr/>
        </p:nvSpPr>
        <p:spPr>
          <a:xfrm>
            <a:off x="356000" y="1091525"/>
            <a:ext cx="44859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316C"/>
                </a:solidFill>
                <a:latin typeface="Montserrat Medium"/>
                <a:ea typeface="Montserrat Medium"/>
                <a:cs typeface="Montserrat Medium"/>
                <a:sym typeface="Montserrat Medium"/>
              </a:rPr>
              <a:t>b</a:t>
            </a:r>
            <a:r>
              <a:rPr lang="en" sz="1600">
                <a:solidFill>
                  <a:srgbClr val="00316C"/>
                </a:solidFill>
                <a:latin typeface="Montserrat Medium"/>
                <a:ea typeface="Montserrat Medium"/>
                <a:cs typeface="Montserrat Medium"/>
                <a:sym typeface="Montserrat Medium"/>
              </a:rPr>
              <a:t>) </a:t>
            </a:r>
            <a:r>
              <a:rPr lang="en" sz="1600">
                <a:solidFill>
                  <a:srgbClr val="00316C"/>
                </a:solidFill>
                <a:latin typeface="Montserrat Medium"/>
                <a:ea typeface="Montserrat Medium"/>
                <a:cs typeface="Montserrat Medium"/>
                <a:sym typeface="Montserrat Medium"/>
              </a:rPr>
              <a:t>Phân tích độ tương đồng giữa các người dùng bằng thuật toán Node Similarity</a:t>
            </a:r>
            <a:endParaRPr sz="1600">
              <a:solidFill>
                <a:srgbClr val="00316C"/>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00316C"/>
              </a:solidFill>
              <a:latin typeface="Montserrat Medium"/>
              <a:ea typeface="Montserrat Medium"/>
              <a:cs typeface="Montserrat Medium"/>
              <a:sym typeface="Montserrat Medium"/>
            </a:endParaRPr>
          </a:p>
        </p:txBody>
      </p:sp>
      <p:sp>
        <p:nvSpPr>
          <p:cNvPr id="292" name="Google Shape;292;p30"/>
          <p:cNvSpPr txBox="1"/>
          <p:nvPr/>
        </p:nvSpPr>
        <p:spPr>
          <a:xfrm>
            <a:off x="356000" y="651750"/>
            <a:ext cx="555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316C"/>
                </a:solidFill>
                <a:latin typeface="Montserrat"/>
                <a:ea typeface="Montserrat"/>
                <a:cs typeface="Montserrat"/>
                <a:sym typeface="Montserrat"/>
              </a:rPr>
              <a:t>5.2 Phân tích nâng cao với Graph Data Science</a:t>
            </a:r>
            <a:endParaRPr b="1" sz="1600">
              <a:solidFill>
                <a:srgbClr val="00316C"/>
              </a:solidFill>
              <a:latin typeface="Montserrat"/>
              <a:ea typeface="Montserrat"/>
              <a:cs typeface="Montserrat"/>
              <a:sym typeface="Montserrat"/>
            </a:endParaRPr>
          </a:p>
        </p:txBody>
      </p:sp>
      <p:sp>
        <p:nvSpPr>
          <p:cNvPr id="293" name="Google Shape;293;p30"/>
          <p:cNvSpPr txBox="1"/>
          <p:nvPr/>
        </p:nvSpPr>
        <p:spPr>
          <a:xfrm>
            <a:off x="356000" y="2160413"/>
            <a:ext cx="4147800" cy="15966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lang="en" sz="1600">
                <a:solidFill>
                  <a:srgbClr val="00316C"/>
                </a:solidFill>
                <a:latin typeface="Montserrat Medium"/>
                <a:ea typeface="Montserrat Medium"/>
                <a:cs typeface="Montserrat Medium"/>
                <a:sym typeface="Montserrat Medium"/>
              </a:rPr>
              <a:t>Kết quả này hữu ích trong việc:</a:t>
            </a:r>
            <a:endParaRPr sz="1600">
              <a:solidFill>
                <a:srgbClr val="00316C"/>
              </a:solidFill>
              <a:latin typeface="Montserrat Medium"/>
              <a:ea typeface="Montserrat Medium"/>
              <a:cs typeface="Montserrat Medium"/>
              <a:sym typeface="Montserrat Medium"/>
            </a:endParaRPr>
          </a:p>
          <a:p>
            <a:pPr indent="-330200" lvl="0" marL="457200" rtl="0" algn="l">
              <a:lnSpc>
                <a:spcPct val="107916"/>
              </a:lnSpc>
              <a:spcBef>
                <a:spcPts val="80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Gợi ý kết nối giữa các người dùng tương đồng.</a:t>
            </a:r>
            <a:endParaRPr sz="1600">
              <a:solidFill>
                <a:srgbClr val="00316C"/>
              </a:solidFill>
              <a:latin typeface="Montserrat Medium"/>
              <a:ea typeface="Montserrat Medium"/>
              <a:cs typeface="Montserrat Medium"/>
              <a:sym typeface="Montserrat Medium"/>
            </a:endParaRPr>
          </a:p>
          <a:p>
            <a:pPr indent="-330200" lvl="0" marL="457200" rtl="0" algn="l">
              <a:lnSpc>
                <a:spcPct val="107916"/>
              </a:lnSpc>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Phân tích các nhóm người dùng có hành vi gần giống nhau.</a:t>
            </a:r>
            <a:endParaRPr sz="1600">
              <a:solidFill>
                <a:srgbClr val="00316C"/>
              </a:solidFill>
              <a:latin typeface="Montserrat Medium"/>
              <a:ea typeface="Montserrat Medium"/>
              <a:cs typeface="Montserrat Medium"/>
              <a:sym typeface="Montserrat Medium"/>
            </a:endParaRPr>
          </a:p>
        </p:txBody>
      </p:sp>
      <p:pic>
        <p:nvPicPr>
          <p:cNvPr id="294" name="Google Shape;294;p30"/>
          <p:cNvPicPr preferRelativeResize="0"/>
          <p:nvPr/>
        </p:nvPicPr>
        <p:blipFill>
          <a:blip r:embed="rId5">
            <a:alphaModFix/>
          </a:blip>
          <a:stretch>
            <a:fillRect/>
          </a:stretch>
        </p:blipFill>
        <p:spPr>
          <a:xfrm>
            <a:off x="4841875" y="1488175"/>
            <a:ext cx="3783555" cy="2941075"/>
          </a:xfrm>
          <a:prstGeom prst="rect">
            <a:avLst/>
          </a:prstGeom>
          <a:noFill/>
          <a:ln>
            <a:noFill/>
          </a:ln>
        </p:spPr>
      </p:pic>
      <p:sp>
        <p:nvSpPr>
          <p:cNvPr id="295" name="Google Shape;295;p30"/>
          <p:cNvSpPr txBox="1"/>
          <p:nvPr/>
        </p:nvSpPr>
        <p:spPr>
          <a:xfrm>
            <a:off x="4204600" y="4429250"/>
            <a:ext cx="5218500" cy="3693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800"/>
              </a:spcAft>
              <a:buNone/>
            </a:pPr>
            <a:r>
              <a:rPr b="1" lang="en" sz="1200">
                <a:solidFill>
                  <a:srgbClr val="00316C"/>
                </a:solidFill>
                <a:latin typeface="Montserrat"/>
                <a:ea typeface="Montserrat"/>
                <a:cs typeface="Montserrat"/>
                <a:sym typeface="Montserrat"/>
              </a:rPr>
              <a:t>Hình 5.6: </a:t>
            </a:r>
            <a:r>
              <a:rPr b="1" lang="en" sz="1200">
                <a:solidFill>
                  <a:srgbClr val="00316C"/>
                </a:solidFill>
                <a:latin typeface="Montserrat"/>
                <a:ea typeface="Montserrat"/>
                <a:cs typeface="Montserrat"/>
                <a:sym typeface="Montserrat"/>
              </a:rPr>
              <a:t>Kết quả sau khi dùng thuật toán Node Similarity</a:t>
            </a:r>
            <a:endParaRPr b="1" sz="1200">
              <a:solidFill>
                <a:srgbClr val="00316C"/>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1"/>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8275" y="200325"/>
            <a:ext cx="2293967" cy="572700"/>
          </a:xfrm>
          <a:prstGeom prst="rect">
            <a:avLst/>
          </a:prstGeom>
          <a:noFill/>
          <a:ln>
            <a:noFill/>
          </a:ln>
        </p:spPr>
      </p:pic>
      <p:pic>
        <p:nvPicPr>
          <p:cNvPr id="60" name="Google Shape;60;p14"/>
          <p:cNvPicPr preferRelativeResize="0"/>
          <p:nvPr/>
        </p:nvPicPr>
        <p:blipFill>
          <a:blip r:embed="rId4">
            <a:alphaModFix/>
          </a:blip>
          <a:stretch>
            <a:fillRect/>
          </a:stretch>
        </p:blipFill>
        <p:spPr>
          <a:xfrm>
            <a:off x="6146000" y="0"/>
            <a:ext cx="2997999" cy="5207802"/>
          </a:xfrm>
          <a:prstGeom prst="rect">
            <a:avLst/>
          </a:prstGeom>
          <a:noFill/>
          <a:ln>
            <a:noFill/>
          </a:ln>
        </p:spPr>
      </p:pic>
      <p:sp>
        <p:nvSpPr>
          <p:cNvPr id="61" name="Google Shape;61;p14"/>
          <p:cNvSpPr txBox="1"/>
          <p:nvPr/>
        </p:nvSpPr>
        <p:spPr>
          <a:xfrm>
            <a:off x="276813" y="895375"/>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00316C"/>
                </a:solidFill>
                <a:latin typeface="Montserrat SemiBold"/>
                <a:ea typeface="Montserrat SemiBold"/>
                <a:cs typeface="Montserrat SemiBold"/>
                <a:sym typeface="Montserrat SemiBold"/>
              </a:rPr>
              <a:t>Chủ đề:</a:t>
            </a:r>
            <a:endParaRPr sz="2500">
              <a:solidFill>
                <a:srgbClr val="00316C"/>
              </a:solidFill>
              <a:latin typeface="Montserrat SemiBold"/>
              <a:ea typeface="Montserrat SemiBold"/>
              <a:cs typeface="Montserrat SemiBold"/>
              <a:sym typeface="Montserrat SemiBold"/>
            </a:endParaRPr>
          </a:p>
        </p:txBody>
      </p:sp>
      <p:sp>
        <p:nvSpPr>
          <p:cNvPr id="62" name="Google Shape;62;p14"/>
          <p:cNvSpPr txBox="1"/>
          <p:nvPr/>
        </p:nvSpPr>
        <p:spPr>
          <a:xfrm>
            <a:off x="276825" y="1472125"/>
            <a:ext cx="70845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50">
                <a:solidFill>
                  <a:srgbClr val="00316C"/>
                </a:solidFill>
                <a:latin typeface="Montserrat SemiBold"/>
                <a:ea typeface="Montserrat SemiBold"/>
                <a:cs typeface="Montserrat SemiBold"/>
                <a:sym typeface="Montserrat SemiBold"/>
              </a:rPr>
              <a:t>Graph Analytics using Chat data with Neo4j</a:t>
            </a:r>
            <a:endParaRPr i="1" sz="3150">
              <a:solidFill>
                <a:srgbClr val="00316C"/>
              </a:solidFill>
              <a:latin typeface="Montserrat SemiBold"/>
              <a:ea typeface="Montserrat SemiBold"/>
              <a:cs typeface="Montserrat SemiBold"/>
              <a:sym typeface="Montserrat SemiBold"/>
            </a:endParaRPr>
          </a:p>
        </p:txBody>
      </p:sp>
      <p:pic>
        <p:nvPicPr>
          <p:cNvPr id="63" name="Google Shape;63;p14"/>
          <p:cNvPicPr preferRelativeResize="0"/>
          <p:nvPr/>
        </p:nvPicPr>
        <p:blipFill>
          <a:blip r:embed="rId5">
            <a:alphaModFix/>
          </a:blip>
          <a:stretch>
            <a:fillRect/>
          </a:stretch>
        </p:blipFill>
        <p:spPr>
          <a:xfrm>
            <a:off x="351125" y="4703625"/>
            <a:ext cx="2851376" cy="128325"/>
          </a:xfrm>
          <a:prstGeom prst="rect">
            <a:avLst/>
          </a:prstGeom>
          <a:noFill/>
          <a:ln>
            <a:noFill/>
          </a:ln>
        </p:spPr>
      </p:pic>
      <p:sp>
        <p:nvSpPr>
          <p:cNvPr id="64" name="Google Shape;64;p14"/>
          <p:cNvSpPr txBox="1"/>
          <p:nvPr/>
        </p:nvSpPr>
        <p:spPr>
          <a:xfrm>
            <a:off x="351125" y="2741525"/>
            <a:ext cx="4908900" cy="15561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Clr>
                <a:schemeClr val="dk1"/>
              </a:buClr>
              <a:buSzPts val="1100"/>
              <a:buFont typeface="Arial"/>
              <a:buNone/>
            </a:pPr>
            <a:r>
              <a:rPr lang="en" sz="1350">
                <a:solidFill>
                  <a:srgbClr val="00316C"/>
                </a:solidFill>
                <a:latin typeface="Montserrat Light"/>
                <a:ea typeface="Montserrat Light"/>
                <a:cs typeface="Montserrat Light"/>
                <a:sym typeface="Montserrat Light"/>
              </a:rPr>
              <a:t>Khổng Ngọc Anh 	-	22022549</a:t>
            </a:r>
            <a:endParaRPr sz="1350">
              <a:solidFill>
                <a:srgbClr val="00316C"/>
              </a:solidFill>
              <a:latin typeface="Montserrat Light"/>
              <a:ea typeface="Montserrat Light"/>
              <a:cs typeface="Montserrat Light"/>
              <a:sym typeface="Montserrat Light"/>
            </a:endParaRPr>
          </a:p>
          <a:p>
            <a:pPr indent="0" lvl="0" marL="0" rtl="0" algn="l">
              <a:lnSpc>
                <a:spcPct val="140000"/>
              </a:lnSpc>
              <a:spcBef>
                <a:spcPts val="0"/>
              </a:spcBef>
              <a:spcAft>
                <a:spcPts val="0"/>
              </a:spcAft>
              <a:buClr>
                <a:schemeClr val="dk1"/>
              </a:buClr>
              <a:buSzPts val="1100"/>
              <a:buFont typeface="Arial"/>
              <a:buNone/>
            </a:pPr>
            <a:r>
              <a:rPr lang="en" sz="1350">
                <a:solidFill>
                  <a:srgbClr val="00316C"/>
                </a:solidFill>
                <a:latin typeface="Montserrat Light"/>
                <a:ea typeface="Montserrat Light"/>
                <a:cs typeface="Montserrat Light"/>
                <a:sym typeface="Montserrat Light"/>
              </a:rPr>
              <a:t>Phạm Công Đức</a:t>
            </a:r>
            <a:r>
              <a:rPr lang="en" sz="1350">
                <a:solidFill>
                  <a:srgbClr val="00316C"/>
                </a:solidFill>
                <a:latin typeface="Montserrat Light"/>
                <a:ea typeface="Montserrat Light"/>
                <a:cs typeface="Montserrat Light"/>
                <a:sym typeface="Montserrat Light"/>
              </a:rPr>
              <a:t>	</a:t>
            </a:r>
            <a:r>
              <a:rPr lang="en" sz="1350">
                <a:solidFill>
                  <a:srgbClr val="00316C"/>
                </a:solidFill>
                <a:latin typeface="Montserrat Light"/>
                <a:ea typeface="Montserrat Light"/>
                <a:cs typeface="Montserrat Light"/>
                <a:sym typeface="Montserrat Light"/>
              </a:rPr>
              <a:t>- 	22022607</a:t>
            </a:r>
            <a:endParaRPr sz="1350">
              <a:solidFill>
                <a:srgbClr val="00316C"/>
              </a:solidFill>
              <a:latin typeface="Montserrat Light"/>
              <a:ea typeface="Montserrat Light"/>
              <a:cs typeface="Montserrat Light"/>
              <a:sym typeface="Montserrat Light"/>
            </a:endParaRPr>
          </a:p>
          <a:p>
            <a:pPr indent="0" lvl="0" marL="0" rtl="0" algn="l">
              <a:lnSpc>
                <a:spcPct val="140000"/>
              </a:lnSpc>
              <a:spcBef>
                <a:spcPts val="0"/>
              </a:spcBef>
              <a:spcAft>
                <a:spcPts val="0"/>
              </a:spcAft>
              <a:buClr>
                <a:schemeClr val="dk1"/>
              </a:buClr>
              <a:buSzPts val="1100"/>
              <a:buFont typeface="Arial"/>
              <a:buNone/>
            </a:pPr>
            <a:r>
              <a:rPr lang="en" sz="1350">
                <a:solidFill>
                  <a:srgbClr val="00316C"/>
                </a:solidFill>
                <a:latin typeface="Montserrat Light"/>
                <a:ea typeface="Montserrat Light"/>
                <a:cs typeface="Montserrat Light"/>
                <a:sym typeface="Montserrat Light"/>
              </a:rPr>
              <a:t>Nguyễn Minh Đức	- 	</a:t>
            </a:r>
            <a:r>
              <a:rPr lang="en" sz="1350">
                <a:solidFill>
                  <a:srgbClr val="00316C"/>
                </a:solidFill>
                <a:latin typeface="Montserrat Light"/>
                <a:ea typeface="Montserrat Light"/>
                <a:cs typeface="Montserrat Light"/>
                <a:sym typeface="Montserrat Light"/>
              </a:rPr>
              <a:t>21021292</a:t>
            </a:r>
            <a:endParaRPr sz="1350">
              <a:solidFill>
                <a:srgbClr val="00316C"/>
              </a:solidFill>
              <a:latin typeface="Montserrat Light"/>
              <a:ea typeface="Montserrat Light"/>
              <a:cs typeface="Montserrat Light"/>
              <a:sym typeface="Montserrat Light"/>
            </a:endParaRPr>
          </a:p>
          <a:p>
            <a:pPr indent="0" lvl="0" marL="0" rtl="0" algn="l">
              <a:lnSpc>
                <a:spcPct val="140000"/>
              </a:lnSpc>
              <a:spcBef>
                <a:spcPts val="0"/>
              </a:spcBef>
              <a:spcAft>
                <a:spcPts val="0"/>
              </a:spcAft>
              <a:buClr>
                <a:schemeClr val="dk1"/>
              </a:buClr>
              <a:buSzPts val="1100"/>
              <a:buFont typeface="Arial"/>
              <a:buNone/>
            </a:pPr>
            <a:r>
              <a:rPr lang="en" sz="1350">
                <a:solidFill>
                  <a:srgbClr val="00316C"/>
                </a:solidFill>
                <a:latin typeface="Montserrat Light"/>
                <a:ea typeface="Montserrat Light"/>
                <a:cs typeface="Montserrat Light"/>
                <a:sym typeface="Montserrat Light"/>
              </a:rPr>
              <a:t>Đỗ Ngọc Anh	          -	22022577</a:t>
            </a:r>
            <a:endParaRPr sz="1350">
              <a:solidFill>
                <a:srgbClr val="00316C"/>
              </a:solidFill>
              <a:latin typeface="Montserrat Light"/>
              <a:ea typeface="Montserrat Light"/>
              <a:cs typeface="Montserrat Light"/>
              <a:sym typeface="Montserrat Light"/>
            </a:endParaRPr>
          </a:p>
          <a:p>
            <a:pPr indent="0" lvl="0" marL="0" rtl="0" algn="l">
              <a:lnSpc>
                <a:spcPct val="140000"/>
              </a:lnSpc>
              <a:spcBef>
                <a:spcPts val="0"/>
              </a:spcBef>
              <a:spcAft>
                <a:spcPts val="0"/>
              </a:spcAft>
              <a:buNone/>
            </a:pPr>
            <a:r>
              <a:rPr lang="en" sz="1350">
                <a:solidFill>
                  <a:srgbClr val="00316C"/>
                </a:solidFill>
                <a:latin typeface="Montserrat Light"/>
                <a:ea typeface="Montserrat Light"/>
                <a:cs typeface="Montserrat Light"/>
                <a:sym typeface="Montserrat Light"/>
              </a:rPr>
              <a:t>Nguyễn Minh Hường	- 	22022542</a:t>
            </a:r>
            <a:endParaRPr sz="1350">
              <a:solidFill>
                <a:srgbClr val="00316C"/>
              </a:solidFill>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5191650" y="0"/>
            <a:ext cx="4198901" cy="4008152"/>
          </a:xfrm>
          <a:prstGeom prst="rect">
            <a:avLst/>
          </a:prstGeom>
          <a:noFill/>
          <a:ln>
            <a:noFill/>
          </a:ln>
        </p:spPr>
      </p:pic>
      <p:sp>
        <p:nvSpPr>
          <p:cNvPr id="70" name="Google Shape;70;p15"/>
          <p:cNvSpPr/>
          <p:nvPr/>
        </p:nvSpPr>
        <p:spPr>
          <a:xfrm>
            <a:off x="593200" y="330350"/>
            <a:ext cx="1856700" cy="6510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highlight>
                  <a:srgbClr val="85B106"/>
                </a:highlight>
                <a:latin typeface="Montserrat"/>
                <a:ea typeface="Montserrat"/>
                <a:cs typeface="Montserrat"/>
                <a:sym typeface="Montserrat"/>
              </a:rPr>
              <a:t>NỘI DUNG</a:t>
            </a:r>
            <a:endParaRPr b="1" sz="2400">
              <a:solidFill>
                <a:schemeClr val="lt1"/>
              </a:solidFill>
              <a:highlight>
                <a:srgbClr val="85B106"/>
              </a:highlight>
              <a:latin typeface="Montserrat"/>
              <a:ea typeface="Montserrat"/>
              <a:cs typeface="Montserrat"/>
              <a:sym typeface="Montserrat"/>
            </a:endParaRPr>
          </a:p>
        </p:txBody>
      </p:sp>
      <p:sp>
        <p:nvSpPr>
          <p:cNvPr id="71" name="Google Shape;71;p15"/>
          <p:cNvSpPr txBox="1"/>
          <p:nvPr/>
        </p:nvSpPr>
        <p:spPr>
          <a:xfrm>
            <a:off x="2449900" y="378800"/>
            <a:ext cx="513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316C"/>
                </a:solidFill>
                <a:latin typeface="Montserrat"/>
                <a:ea typeface="Montserrat"/>
                <a:cs typeface="Montserrat"/>
                <a:sym typeface="Montserrat"/>
              </a:rPr>
              <a:t>TRÌNH BÀY</a:t>
            </a:r>
            <a:endParaRPr b="1" sz="2400">
              <a:solidFill>
                <a:srgbClr val="00316C"/>
              </a:solidFill>
              <a:latin typeface="Montserrat"/>
              <a:ea typeface="Montserrat"/>
              <a:cs typeface="Montserrat"/>
              <a:sym typeface="Montserrat"/>
            </a:endParaRPr>
          </a:p>
        </p:txBody>
      </p:sp>
      <p:pic>
        <p:nvPicPr>
          <p:cNvPr id="72" name="Google Shape;72;p15"/>
          <p:cNvPicPr preferRelativeResize="0"/>
          <p:nvPr/>
        </p:nvPicPr>
        <p:blipFill>
          <a:blip r:embed="rId4">
            <a:alphaModFix/>
          </a:blip>
          <a:stretch>
            <a:fillRect/>
          </a:stretch>
        </p:blipFill>
        <p:spPr>
          <a:xfrm>
            <a:off x="167025" y="4635725"/>
            <a:ext cx="8562852" cy="334500"/>
          </a:xfrm>
          <a:prstGeom prst="rect">
            <a:avLst/>
          </a:prstGeom>
          <a:noFill/>
          <a:ln>
            <a:noFill/>
          </a:ln>
        </p:spPr>
      </p:pic>
      <p:grpSp>
        <p:nvGrpSpPr>
          <p:cNvPr id="73" name="Google Shape;73;p15"/>
          <p:cNvGrpSpPr/>
          <p:nvPr/>
        </p:nvGrpSpPr>
        <p:grpSpPr>
          <a:xfrm>
            <a:off x="367150" y="1862725"/>
            <a:ext cx="3580625" cy="461700"/>
            <a:chOff x="579025" y="1503375"/>
            <a:chExt cx="3580625" cy="461700"/>
          </a:xfrm>
        </p:grpSpPr>
        <p:sp>
          <p:nvSpPr>
            <p:cNvPr id="74" name="Google Shape;74;p15"/>
            <p:cNvSpPr/>
            <p:nvPr/>
          </p:nvSpPr>
          <p:spPr>
            <a:xfrm>
              <a:off x="579025" y="1538625"/>
              <a:ext cx="361500" cy="391200"/>
            </a:xfrm>
            <a:prstGeom prst="rect">
              <a:avLst/>
            </a:prstGeom>
            <a:solidFill>
              <a:srgbClr val="00316C"/>
            </a:solidFill>
            <a:ln cap="flat" cmpd="sng" w="9525">
              <a:solidFill>
                <a:srgbClr val="00316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p:cNvSpPr txBox="1"/>
            <p:nvPr/>
          </p:nvSpPr>
          <p:spPr>
            <a:xfrm>
              <a:off x="1066350" y="1503375"/>
              <a:ext cx="309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Big data </a:t>
              </a:r>
              <a:endParaRPr sz="1800">
                <a:solidFill>
                  <a:srgbClr val="00316C"/>
                </a:solidFill>
                <a:latin typeface="Montserrat SemiBold"/>
                <a:ea typeface="Montserrat SemiBold"/>
                <a:cs typeface="Montserrat SemiBold"/>
                <a:sym typeface="Montserrat SemiBold"/>
              </a:endParaRPr>
            </a:p>
          </p:txBody>
        </p:sp>
      </p:grpSp>
      <p:sp>
        <p:nvSpPr>
          <p:cNvPr id="76" name="Google Shape;76;p15"/>
          <p:cNvSpPr txBox="1"/>
          <p:nvPr/>
        </p:nvSpPr>
        <p:spPr>
          <a:xfrm>
            <a:off x="854475" y="2553475"/>
            <a:ext cx="368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316C"/>
                </a:solidFill>
                <a:latin typeface="Montserrat SemiBold"/>
                <a:ea typeface="Montserrat SemiBold"/>
                <a:cs typeface="Montserrat SemiBold"/>
                <a:sym typeface="Montserrat SemiBold"/>
              </a:rPr>
              <a:t>Graph data &amp; Graph database</a:t>
            </a:r>
            <a:endParaRPr sz="1800">
              <a:solidFill>
                <a:srgbClr val="00316C"/>
              </a:solidFill>
              <a:latin typeface="Montserrat SemiBold"/>
              <a:ea typeface="Montserrat SemiBold"/>
              <a:cs typeface="Montserrat SemiBold"/>
              <a:sym typeface="Montserrat SemiBold"/>
            </a:endParaRPr>
          </a:p>
        </p:txBody>
      </p:sp>
      <p:sp>
        <p:nvSpPr>
          <p:cNvPr id="77" name="Google Shape;77;p15"/>
          <p:cNvSpPr txBox="1"/>
          <p:nvPr/>
        </p:nvSpPr>
        <p:spPr>
          <a:xfrm>
            <a:off x="854475" y="3272675"/>
            <a:ext cx="299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316C"/>
                </a:solidFill>
                <a:latin typeface="Montserrat SemiBold"/>
                <a:ea typeface="Montserrat SemiBold"/>
                <a:cs typeface="Montserrat SemiBold"/>
                <a:sym typeface="Montserrat SemiBold"/>
              </a:rPr>
              <a:t>Neo4j</a:t>
            </a:r>
            <a:endParaRPr sz="1800">
              <a:solidFill>
                <a:srgbClr val="00316C"/>
              </a:solidFill>
              <a:latin typeface="Montserrat SemiBold"/>
              <a:ea typeface="Montserrat SemiBold"/>
              <a:cs typeface="Montserrat SemiBold"/>
              <a:sym typeface="Montserrat SemiBold"/>
            </a:endParaRPr>
          </a:p>
        </p:txBody>
      </p:sp>
      <p:sp>
        <p:nvSpPr>
          <p:cNvPr id="78" name="Google Shape;78;p15"/>
          <p:cNvSpPr/>
          <p:nvPr/>
        </p:nvSpPr>
        <p:spPr>
          <a:xfrm>
            <a:off x="4667300" y="2639750"/>
            <a:ext cx="361500" cy="391200"/>
          </a:xfrm>
          <a:prstGeom prst="rect">
            <a:avLst/>
          </a:prstGeom>
          <a:solidFill>
            <a:srgbClr val="00316C"/>
          </a:solidFill>
          <a:ln cap="flat" cmpd="sng" w="9525">
            <a:solidFill>
              <a:srgbClr val="00316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r>
              <a:rPr lang="en"/>
              <a:t>      </a:t>
            </a:r>
            <a:endParaRPr/>
          </a:p>
        </p:txBody>
      </p:sp>
      <p:sp>
        <p:nvSpPr>
          <p:cNvPr id="79" name="Google Shape;79;p15"/>
          <p:cNvSpPr txBox="1"/>
          <p:nvPr/>
        </p:nvSpPr>
        <p:spPr>
          <a:xfrm>
            <a:off x="5154625" y="2499400"/>
            <a:ext cx="3687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316C"/>
                </a:solidFill>
                <a:latin typeface="Montserrat SemiBold"/>
                <a:ea typeface="Montserrat SemiBold"/>
                <a:cs typeface="Montserrat SemiBold"/>
                <a:sym typeface="Montserrat SemiBold"/>
              </a:rPr>
              <a:t>Ứng dụng neo4j trong chat data</a:t>
            </a:r>
            <a:endParaRPr sz="1800">
              <a:solidFill>
                <a:srgbClr val="00316C"/>
              </a:solidFill>
              <a:latin typeface="Montserrat SemiBold"/>
              <a:ea typeface="Montserrat SemiBold"/>
              <a:cs typeface="Montserrat SemiBold"/>
              <a:sym typeface="Montserrat SemiBold"/>
            </a:endParaRPr>
          </a:p>
        </p:txBody>
      </p:sp>
      <p:sp>
        <p:nvSpPr>
          <p:cNvPr id="80" name="Google Shape;80;p15"/>
          <p:cNvSpPr txBox="1"/>
          <p:nvPr/>
        </p:nvSpPr>
        <p:spPr>
          <a:xfrm>
            <a:off x="5191650" y="3237425"/>
            <a:ext cx="512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1" name="Google Shape;81;p15"/>
          <p:cNvSpPr/>
          <p:nvPr/>
        </p:nvSpPr>
        <p:spPr>
          <a:xfrm>
            <a:off x="4667300" y="1938150"/>
            <a:ext cx="361500" cy="3912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82" name="Google Shape;82;p15"/>
          <p:cNvSpPr txBox="1"/>
          <p:nvPr/>
        </p:nvSpPr>
        <p:spPr>
          <a:xfrm>
            <a:off x="8411925" y="4804800"/>
            <a:ext cx="91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316C"/>
                </a:solidFill>
                <a:latin typeface="Montserrat"/>
                <a:ea typeface="Montserrat"/>
                <a:cs typeface="Montserrat"/>
                <a:sym typeface="Montserrat"/>
              </a:rPr>
              <a:t>01</a:t>
            </a:r>
            <a:endParaRPr b="1" sz="900">
              <a:solidFill>
                <a:srgbClr val="00316C"/>
              </a:solidFill>
              <a:latin typeface="Montserrat"/>
              <a:ea typeface="Montserrat"/>
              <a:cs typeface="Montserrat"/>
              <a:sym typeface="Montserrat"/>
            </a:endParaRPr>
          </a:p>
        </p:txBody>
      </p:sp>
      <p:sp>
        <p:nvSpPr>
          <p:cNvPr id="83" name="Google Shape;83;p15"/>
          <p:cNvSpPr/>
          <p:nvPr/>
        </p:nvSpPr>
        <p:spPr>
          <a:xfrm>
            <a:off x="367150" y="2581575"/>
            <a:ext cx="361500" cy="3912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84" name="Google Shape;84;p15"/>
          <p:cNvSpPr/>
          <p:nvPr/>
        </p:nvSpPr>
        <p:spPr>
          <a:xfrm>
            <a:off x="367150" y="3301825"/>
            <a:ext cx="361500" cy="391200"/>
          </a:xfrm>
          <a:prstGeom prst="rect">
            <a:avLst/>
          </a:prstGeom>
          <a:solidFill>
            <a:srgbClr val="00316C"/>
          </a:solidFill>
          <a:ln cap="flat" cmpd="sng" w="9525">
            <a:solidFill>
              <a:srgbClr val="00316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85" name="Google Shape;85;p15"/>
          <p:cNvSpPr/>
          <p:nvPr/>
        </p:nvSpPr>
        <p:spPr>
          <a:xfrm>
            <a:off x="4667300" y="3272675"/>
            <a:ext cx="361500" cy="3912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endParaRPr sz="1600">
              <a:solidFill>
                <a:schemeClr val="lt1"/>
              </a:solidFill>
              <a:latin typeface="Montserrat SemiBold"/>
              <a:ea typeface="Montserrat SemiBold"/>
              <a:cs typeface="Montserrat SemiBold"/>
              <a:sym typeface="Montserrat SemiBold"/>
            </a:endParaRPr>
          </a:p>
        </p:txBody>
      </p:sp>
      <p:sp>
        <p:nvSpPr>
          <p:cNvPr id="86" name="Google Shape;86;p15"/>
          <p:cNvSpPr txBox="1"/>
          <p:nvPr/>
        </p:nvSpPr>
        <p:spPr>
          <a:xfrm>
            <a:off x="5191650" y="1902900"/>
            <a:ext cx="299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316C"/>
                </a:solidFill>
                <a:latin typeface="Montserrat SemiBold"/>
                <a:ea typeface="Montserrat SemiBold"/>
                <a:cs typeface="Montserrat SemiBold"/>
                <a:sym typeface="Montserrat SemiBold"/>
              </a:rPr>
              <a:t>Truy vấn với Cypher </a:t>
            </a:r>
            <a:endParaRPr sz="1800">
              <a:solidFill>
                <a:srgbClr val="00316C"/>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6"/>
          <p:cNvPicPr preferRelativeResize="0"/>
          <p:nvPr/>
        </p:nvPicPr>
        <p:blipFill>
          <a:blip r:embed="rId3">
            <a:alphaModFix/>
          </a:blip>
          <a:stretch>
            <a:fillRect/>
          </a:stretch>
        </p:blipFill>
        <p:spPr>
          <a:xfrm>
            <a:off x="5178400" y="0"/>
            <a:ext cx="4147923" cy="3959499"/>
          </a:xfrm>
          <a:prstGeom prst="rect">
            <a:avLst/>
          </a:prstGeom>
          <a:noFill/>
          <a:ln>
            <a:noFill/>
          </a:ln>
        </p:spPr>
      </p:pic>
      <p:pic>
        <p:nvPicPr>
          <p:cNvPr id="92" name="Google Shape;92;p16"/>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3" name="Google Shape;93;p16"/>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1</a:t>
            </a:r>
            <a:endParaRPr sz="2450">
              <a:solidFill>
                <a:schemeClr val="lt1"/>
              </a:solidFill>
              <a:latin typeface="Montserrat SemiBold"/>
              <a:ea typeface="Montserrat SemiBold"/>
              <a:cs typeface="Montserrat SemiBold"/>
              <a:sym typeface="Montserrat SemiBold"/>
            </a:endParaRPr>
          </a:p>
        </p:txBody>
      </p:sp>
      <p:cxnSp>
        <p:nvCxnSpPr>
          <p:cNvPr id="94" name="Google Shape;94;p16"/>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95" name="Google Shape;95;p16"/>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Big data</a:t>
            </a:r>
            <a:endParaRPr b="1" sz="2450">
              <a:solidFill>
                <a:srgbClr val="00316C"/>
              </a:solidFill>
              <a:latin typeface="Montserrat"/>
              <a:ea typeface="Montserrat"/>
              <a:cs typeface="Montserrat"/>
              <a:sym typeface="Montserrat"/>
            </a:endParaRPr>
          </a:p>
        </p:txBody>
      </p:sp>
      <p:sp>
        <p:nvSpPr>
          <p:cNvPr id="96" name="Google Shape;96;p16"/>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97" name="Google Shape;97;p16"/>
          <p:cNvSpPr txBox="1"/>
          <p:nvPr/>
        </p:nvSpPr>
        <p:spPr>
          <a:xfrm>
            <a:off x="592900" y="1096975"/>
            <a:ext cx="68646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BigData là các tập dữ liệu rất lớn và phức tạp, rất khó để quản lý, lưu trữ và phân tích bằng các công cụ xử lý dữ liệu truyền thống. </a:t>
            </a:r>
            <a:endParaRPr sz="16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Đặc trưng chính:</a:t>
            </a:r>
            <a:endParaRPr sz="1600">
              <a:solidFill>
                <a:srgbClr val="00316C"/>
              </a:solidFill>
              <a:latin typeface="Montserrat Medium"/>
              <a:ea typeface="Montserrat Medium"/>
              <a:cs typeface="Montserrat Medium"/>
              <a:sym typeface="Montserrat Medium"/>
            </a:endParaRPr>
          </a:p>
          <a:p>
            <a:pPr indent="-330200" lvl="1" marL="914400" rtl="0" algn="l">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Volume (khối lượng dữ liệu)</a:t>
            </a:r>
            <a:endParaRPr sz="1600">
              <a:solidFill>
                <a:srgbClr val="00316C"/>
              </a:solidFill>
              <a:latin typeface="Montserrat Medium"/>
              <a:ea typeface="Montserrat Medium"/>
              <a:cs typeface="Montserrat Medium"/>
              <a:sym typeface="Montserrat Medium"/>
            </a:endParaRPr>
          </a:p>
          <a:p>
            <a:pPr indent="-330200" lvl="1" marL="914400" rtl="0" algn="l">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Velocity (tốc độ truy xuất)</a:t>
            </a:r>
            <a:endParaRPr sz="1600">
              <a:solidFill>
                <a:srgbClr val="00316C"/>
              </a:solidFill>
              <a:latin typeface="Montserrat Medium"/>
              <a:ea typeface="Montserrat Medium"/>
              <a:cs typeface="Montserrat Medium"/>
              <a:sym typeface="Montserrat Medium"/>
            </a:endParaRPr>
          </a:p>
          <a:p>
            <a:pPr indent="-330200" lvl="1" marL="914400" rtl="0" algn="l">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Variety (đa dạng)</a:t>
            </a:r>
            <a:endParaRPr sz="1600">
              <a:solidFill>
                <a:srgbClr val="00316C"/>
              </a:solidFill>
              <a:latin typeface="Montserrat Medium"/>
              <a:ea typeface="Montserrat Medium"/>
              <a:cs typeface="Montserrat Medium"/>
              <a:sym typeface="Montserrat Medium"/>
            </a:endParaRPr>
          </a:p>
        </p:txBody>
      </p:sp>
      <p:sp>
        <p:nvSpPr>
          <p:cNvPr id="98" name="Google Shape;98;p16"/>
          <p:cNvSpPr txBox="1"/>
          <p:nvPr/>
        </p:nvSpPr>
        <p:spPr>
          <a:xfrm>
            <a:off x="633851" y="644350"/>
            <a:ext cx="678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316C"/>
                </a:solidFill>
                <a:latin typeface="Montserrat"/>
                <a:ea typeface="Montserrat"/>
                <a:cs typeface="Montserrat"/>
                <a:sym typeface="Montserrat"/>
              </a:rPr>
              <a:t>1</a:t>
            </a:r>
            <a:r>
              <a:rPr b="1" lang="en" sz="2000">
                <a:solidFill>
                  <a:srgbClr val="00316C"/>
                </a:solidFill>
                <a:latin typeface="Montserrat"/>
                <a:ea typeface="Montserrat"/>
                <a:cs typeface="Montserrat"/>
                <a:sym typeface="Montserrat"/>
              </a:rPr>
              <a:t>.1. Định nghĩa</a:t>
            </a:r>
            <a:endParaRPr b="1" sz="2000">
              <a:solidFill>
                <a:srgbClr val="00316C"/>
              </a:solidFill>
              <a:latin typeface="Montserrat"/>
              <a:ea typeface="Montserrat"/>
              <a:cs typeface="Montserrat"/>
              <a:sym typeface="Montserrat"/>
            </a:endParaRPr>
          </a:p>
        </p:txBody>
      </p:sp>
      <p:sp>
        <p:nvSpPr>
          <p:cNvPr id="99" name="Google Shape;99;p16"/>
          <p:cNvSpPr txBox="1"/>
          <p:nvPr/>
        </p:nvSpPr>
        <p:spPr>
          <a:xfrm>
            <a:off x="633851" y="3005563"/>
            <a:ext cx="678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316C"/>
                </a:solidFill>
                <a:latin typeface="Montserrat"/>
                <a:ea typeface="Montserrat"/>
                <a:cs typeface="Montserrat"/>
                <a:sym typeface="Montserrat"/>
              </a:rPr>
              <a:t>1.2. Phân loại dữ liệu</a:t>
            </a:r>
            <a:endParaRPr b="1" sz="2000">
              <a:solidFill>
                <a:srgbClr val="00316C"/>
              </a:solidFill>
              <a:latin typeface="Montserrat"/>
              <a:ea typeface="Montserrat"/>
              <a:cs typeface="Montserrat"/>
              <a:sym typeface="Montserrat"/>
            </a:endParaRPr>
          </a:p>
        </p:txBody>
      </p:sp>
      <p:sp>
        <p:nvSpPr>
          <p:cNvPr id="100" name="Google Shape;100;p16"/>
          <p:cNvSpPr txBox="1"/>
          <p:nvPr/>
        </p:nvSpPr>
        <p:spPr>
          <a:xfrm>
            <a:off x="758875" y="3407163"/>
            <a:ext cx="68646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Dữ liệu cấu trúc (CSV)</a:t>
            </a:r>
            <a:endParaRPr sz="16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Dữ liệu phi cấu trúc </a:t>
            </a:r>
            <a:r>
              <a:rPr lang="en" sz="1600">
                <a:solidFill>
                  <a:srgbClr val="00316C"/>
                </a:solidFill>
                <a:latin typeface="Montserrat Medium"/>
                <a:ea typeface="Montserrat Medium"/>
                <a:cs typeface="Montserrat Medium"/>
                <a:sym typeface="Montserrat Medium"/>
              </a:rPr>
              <a:t>(Email)</a:t>
            </a:r>
            <a:endParaRPr sz="16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Dữ liệu bán cấu trúc </a:t>
            </a:r>
            <a:r>
              <a:rPr lang="en" sz="1600">
                <a:solidFill>
                  <a:srgbClr val="00316C"/>
                </a:solidFill>
                <a:latin typeface="Montserrat Medium"/>
                <a:ea typeface="Montserrat Medium"/>
                <a:cs typeface="Montserrat Medium"/>
                <a:sym typeface="Montserrat Medium"/>
              </a:rPr>
              <a:t>(JSON, XML,YAML)</a:t>
            </a:r>
            <a:endParaRPr sz="1600">
              <a:solidFill>
                <a:srgbClr val="00316C"/>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5178400" y="0"/>
            <a:ext cx="4147923" cy="3959499"/>
          </a:xfrm>
          <a:prstGeom prst="rect">
            <a:avLst/>
          </a:prstGeom>
          <a:noFill/>
          <a:ln>
            <a:noFill/>
          </a:ln>
        </p:spPr>
      </p:pic>
      <p:pic>
        <p:nvPicPr>
          <p:cNvPr id="106" name="Google Shape;106;p17"/>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107" name="Google Shape;107;p17"/>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2</a:t>
            </a:r>
            <a:endParaRPr sz="2450">
              <a:solidFill>
                <a:schemeClr val="lt1"/>
              </a:solidFill>
              <a:latin typeface="Montserrat SemiBold"/>
              <a:ea typeface="Montserrat SemiBold"/>
              <a:cs typeface="Montserrat SemiBold"/>
              <a:sym typeface="Montserrat SemiBold"/>
            </a:endParaRPr>
          </a:p>
        </p:txBody>
      </p:sp>
      <p:cxnSp>
        <p:nvCxnSpPr>
          <p:cNvPr id="108" name="Google Shape;108;p17"/>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109" name="Google Shape;109;p17"/>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Graph data &amp; Graph database</a:t>
            </a:r>
            <a:endParaRPr b="1" sz="2450">
              <a:solidFill>
                <a:srgbClr val="00316C"/>
              </a:solidFill>
              <a:latin typeface="Montserrat"/>
              <a:ea typeface="Montserrat"/>
              <a:cs typeface="Montserrat"/>
              <a:sym typeface="Montserrat"/>
            </a:endParaRPr>
          </a:p>
        </p:txBody>
      </p:sp>
      <p:sp>
        <p:nvSpPr>
          <p:cNvPr id="110" name="Google Shape;110;p17"/>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111" name="Google Shape;111;p17"/>
          <p:cNvSpPr txBox="1"/>
          <p:nvPr/>
        </p:nvSpPr>
        <p:spPr>
          <a:xfrm>
            <a:off x="1211700" y="4188788"/>
            <a:ext cx="6720600" cy="3231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800"/>
              </a:spcAft>
              <a:buNone/>
            </a:pPr>
            <a:r>
              <a:t/>
            </a:r>
            <a:endParaRPr>
              <a:solidFill>
                <a:srgbClr val="00316C"/>
              </a:solidFill>
              <a:latin typeface="Montserrat"/>
              <a:ea typeface="Montserrat"/>
              <a:cs typeface="Montserrat"/>
              <a:sym typeface="Montserrat"/>
            </a:endParaRPr>
          </a:p>
        </p:txBody>
      </p:sp>
      <p:sp>
        <p:nvSpPr>
          <p:cNvPr id="112" name="Google Shape;112;p17"/>
          <p:cNvSpPr txBox="1"/>
          <p:nvPr/>
        </p:nvSpPr>
        <p:spPr>
          <a:xfrm>
            <a:off x="633851" y="644350"/>
            <a:ext cx="678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316C"/>
                </a:solidFill>
                <a:latin typeface="Montserrat"/>
                <a:ea typeface="Montserrat"/>
                <a:cs typeface="Montserrat"/>
                <a:sym typeface="Montserrat"/>
              </a:rPr>
              <a:t>2</a:t>
            </a:r>
            <a:r>
              <a:rPr b="1" lang="en" sz="2000">
                <a:solidFill>
                  <a:srgbClr val="00316C"/>
                </a:solidFill>
                <a:latin typeface="Montserrat"/>
                <a:ea typeface="Montserrat"/>
                <a:cs typeface="Montserrat"/>
                <a:sym typeface="Montserrat"/>
              </a:rPr>
              <a:t>.1. Graph data</a:t>
            </a:r>
            <a:endParaRPr b="1" sz="2000">
              <a:solidFill>
                <a:srgbClr val="00316C"/>
              </a:solidFill>
              <a:latin typeface="Montserrat"/>
              <a:ea typeface="Montserrat"/>
              <a:cs typeface="Montserrat"/>
              <a:sym typeface="Montserrat"/>
            </a:endParaRPr>
          </a:p>
        </p:txBody>
      </p:sp>
      <p:pic>
        <p:nvPicPr>
          <p:cNvPr id="113" name="Google Shape;113;p17"/>
          <p:cNvPicPr preferRelativeResize="0"/>
          <p:nvPr/>
        </p:nvPicPr>
        <p:blipFill>
          <a:blip r:embed="rId5">
            <a:alphaModFix/>
          </a:blip>
          <a:stretch>
            <a:fillRect/>
          </a:stretch>
        </p:blipFill>
        <p:spPr>
          <a:xfrm>
            <a:off x="4756838" y="1266250"/>
            <a:ext cx="3395118" cy="2770138"/>
          </a:xfrm>
          <a:prstGeom prst="rect">
            <a:avLst/>
          </a:prstGeom>
          <a:noFill/>
          <a:ln>
            <a:noFill/>
          </a:ln>
        </p:spPr>
      </p:pic>
      <p:sp>
        <p:nvSpPr>
          <p:cNvPr id="114" name="Google Shape;114;p17"/>
          <p:cNvSpPr txBox="1"/>
          <p:nvPr/>
        </p:nvSpPr>
        <p:spPr>
          <a:xfrm>
            <a:off x="633850" y="1069500"/>
            <a:ext cx="36864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16C"/>
              </a:buClr>
              <a:buSzPts val="1600"/>
              <a:buChar char="●"/>
            </a:pPr>
            <a:r>
              <a:rPr b="1" lang="en" sz="1600">
                <a:solidFill>
                  <a:srgbClr val="00316C"/>
                </a:solidFill>
                <a:latin typeface="Montserrat"/>
                <a:ea typeface="Montserrat"/>
                <a:cs typeface="Montserrat"/>
                <a:sym typeface="Montserrat"/>
              </a:rPr>
              <a:t>Nodes</a:t>
            </a:r>
            <a:r>
              <a:rPr lang="en" sz="1600">
                <a:solidFill>
                  <a:srgbClr val="00316C"/>
                </a:solidFill>
                <a:latin typeface="Montserrat Medium"/>
                <a:ea typeface="Montserrat Medium"/>
                <a:cs typeface="Montserrat Medium"/>
                <a:sym typeface="Montserrat Medium"/>
              </a:rPr>
              <a:t>: biểu diễn các thực thể trong đồ thị.</a:t>
            </a:r>
            <a:endParaRPr sz="16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Char char="●"/>
            </a:pPr>
            <a:r>
              <a:rPr b="1" lang="en" sz="1600">
                <a:solidFill>
                  <a:srgbClr val="00316C"/>
                </a:solidFill>
                <a:latin typeface="Montserrat"/>
                <a:ea typeface="Montserrat"/>
                <a:cs typeface="Montserrat"/>
                <a:sym typeface="Montserrat"/>
              </a:rPr>
              <a:t>Edges</a:t>
            </a:r>
            <a:r>
              <a:rPr lang="en" sz="1600">
                <a:solidFill>
                  <a:srgbClr val="00316C"/>
                </a:solidFill>
                <a:latin typeface="Montserrat Medium"/>
                <a:ea typeface="Montserrat Medium"/>
                <a:cs typeface="Montserrat Medium"/>
                <a:sym typeface="Montserrat Medium"/>
              </a:rPr>
              <a:t>: cạnh trong đồ thị biểu hiện mối quan hệ giữa các chủ thể trong</a:t>
            </a:r>
            <a:endParaRPr sz="16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Font typeface="Montserrat Medium"/>
              <a:buChar char="●"/>
            </a:pPr>
            <a:r>
              <a:rPr lang="en" sz="1600">
                <a:solidFill>
                  <a:srgbClr val="00316C"/>
                </a:solidFill>
                <a:latin typeface="Montserrat Medium"/>
                <a:ea typeface="Montserrat Medium"/>
                <a:cs typeface="Montserrat Medium"/>
                <a:sym typeface="Montserrat Medium"/>
              </a:rPr>
              <a:t>đồ thị</a:t>
            </a:r>
            <a:endParaRPr sz="16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Char char="●"/>
            </a:pPr>
            <a:r>
              <a:rPr b="1" lang="en" sz="1600">
                <a:solidFill>
                  <a:srgbClr val="00316C"/>
                </a:solidFill>
                <a:latin typeface="Montserrat"/>
                <a:ea typeface="Montserrat"/>
                <a:cs typeface="Montserrat"/>
                <a:sym typeface="Montserrat"/>
              </a:rPr>
              <a:t>Properties</a:t>
            </a:r>
            <a:r>
              <a:rPr lang="en" sz="1600">
                <a:solidFill>
                  <a:srgbClr val="00316C"/>
                </a:solidFill>
                <a:latin typeface="Montserrat Medium"/>
                <a:ea typeface="Montserrat Medium"/>
                <a:cs typeface="Montserrat Medium"/>
                <a:sym typeface="Montserrat Medium"/>
              </a:rPr>
              <a:t>: là các cặp name-value có thể được gán cho nodes và relationships</a:t>
            </a:r>
            <a:endParaRPr sz="1600">
              <a:solidFill>
                <a:srgbClr val="00316C"/>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167025" y="4635725"/>
            <a:ext cx="8562852" cy="334500"/>
          </a:xfrm>
          <a:prstGeom prst="rect">
            <a:avLst/>
          </a:prstGeom>
          <a:noFill/>
          <a:ln>
            <a:noFill/>
          </a:ln>
        </p:spPr>
      </p:pic>
      <p:sp>
        <p:nvSpPr>
          <p:cNvPr id="120" name="Google Shape;120;p18"/>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2</a:t>
            </a:r>
            <a:endParaRPr sz="2450">
              <a:solidFill>
                <a:schemeClr val="lt1"/>
              </a:solidFill>
              <a:latin typeface="Montserrat SemiBold"/>
              <a:ea typeface="Montserrat SemiBold"/>
              <a:cs typeface="Montserrat SemiBold"/>
              <a:sym typeface="Montserrat SemiBold"/>
            </a:endParaRPr>
          </a:p>
        </p:txBody>
      </p:sp>
      <p:cxnSp>
        <p:nvCxnSpPr>
          <p:cNvPr id="121" name="Google Shape;121;p18"/>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122" name="Google Shape;122;p18"/>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Graph data &amp; Graph database</a:t>
            </a:r>
            <a:endParaRPr b="1" sz="2450">
              <a:solidFill>
                <a:srgbClr val="00316C"/>
              </a:solidFill>
              <a:latin typeface="Montserrat"/>
              <a:ea typeface="Montserrat"/>
              <a:cs typeface="Montserrat"/>
              <a:sym typeface="Montserrat"/>
            </a:endParaRPr>
          </a:p>
        </p:txBody>
      </p:sp>
      <p:sp>
        <p:nvSpPr>
          <p:cNvPr id="123" name="Google Shape;123;p18"/>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124" name="Google Shape;124;p18"/>
          <p:cNvSpPr txBox="1"/>
          <p:nvPr/>
        </p:nvSpPr>
        <p:spPr>
          <a:xfrm>
            <a:off x="1211700" y="4188788"/>
            <a:ext cx="6720600" cy="3231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800"/>
              </a:spcAft>
              <a:buNone/>
            </a:pPr>
            <a:r>
              <a:t/>
            </a:r>
            <a:endParaRPr>
              <a:solidFill>
                <a:srgbClr val="00316C"/>
              </a:solidFill>
              <a:latin typeface="Montserrat"/>
              <a:ea typeface="Montserrat"/>
              <a:cs typeface="Montserrat"/>
              <a:sym typeface="Montserrat"/>
            </a:endParaRPr>
          </a:p>
        </p:txBody>
      </p:sp>
      <p:sp>
        <p:nvSpPr>
          <p:cNvPr id="125" name="Google Shape;125;p18"/>
          <p:cNvSpPr txBox="1"/>
          <p:nvPr/>
        </p:nvSpPr>
        <p:spPr>
          <a:xfrm>
            <a:off x="633851" y="644350"/>
            <a:ext cx="678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316C"/>
                </a:solidFill>
                <a:latin typeface="Montserrat"/>
                <a:ea typeface="Montserrat"/>
                <a:cs typeface="Montserrat"/>
                <a:sym typeface="Montserrat"/>
              </a:rPr>
              <a:t>2.2. Graph database</a:t>
            </a:r>
            <a:endParaRPr b="1" sz="2000">
              <a:solidFill>
                <a:srgbClr val="00316C"/>
              </a:solidFill>
              <a:latin typeface="Montserrat"/>
              <a:ea typeface="Montserrat"/>
              <a:cs typeface="Montserrat"/>
              <a:sym typeface="Montserrat"/>
            </a:endParaRPr>
          </a:p>
        </p:txBody>
      </p:sp>
      <p:pic>
        <p:nvPicPr>
          <p:cNvPr id="126" name="Google Shape;126;p18"/>
          <p:cNvPicPr preferRelativeResize="0"/>
          <p:nvPr/>
        </p:nvPicPr>
        <p:blipFill>
          <a:blip r:embed="rId4">
            <a:alphaModFix/>
          </a:blip>
          <a:stretch>
            <a:fillRect/>
          </a:stretch>
        </p:blipFill>
        <p:spPr>
          <a:xfrm>
            <a:off x="4320275" y="1294825"/>
            <a:ext cx="4409607" cy="2770138"/>
          </a:xfrm>
          <a:prstGeom prst="rect">
            <a:avLst/>
          </a:prstGeom>
          <a:noFill/>
          <a:ln>
            <a:noFill/>
          </a:ln>
        </p:spPr>
      </p:pic>
      <p:sp>
        <p:nvSpPr>
          <p:cNvPr id="127" name="Google Shape;127;p18"/>
          <p:cNvSpPr txBox="1"/>
          <p:nvPr/>
        </p:nvSpPr>
        <p:spPr>
          <a:xfrm>
            <a:off x="633850" y="1113850"/>
            <a:ext cx="36864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16C"/>
              </a:buClr>
              <a:buSzPts val="1600"/>
              <a:buChar char="●"/>
            </a:pPr>
            <a:r>
              <a:rPr b="1" lang="en" sz="1600">
                <a:solidFill>
                  <a:srgbClr val="00316C"/>
                </a:solidFill>
                <a:latin typeface="Montserrat"/>
                <a:ea typeface="Montserrat"/>
                <a:cs typeface="Montserrat"/>
                <a:sym typeface="Montserrat"/>
              </a:rPr>
              <a:t>Nút (node):</a:t>
            </a:r>
            <a:r>
              <a:rPr lang="en" sz="1600">
                <a:solidFill>
                  <a:srgbClr val="00316C"/>
                </a:solidFill>
                <a:latin typeface="Montserrat Medium"/>
                <a:ea typeface="Montserrat Medium"/>
                <a:cs typeface="Montserrat Medium"/>
                <a:sym typeface="Montserrat Medium"/>
              </a:rPr>
              <a:t> Một nút đại diện thực thể, chứa thông tin thực thể. </a:t>
            </a:r>
            <a:endParaRPr sz="16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Char char="●"/>
            </a:pPr>
            <a:r>
              <a:rPr b="1" lang="en" sz="1600">
                <a:solidFill>
                  <a:srgbClr val="00316C"/>
                </a:solidFill>
                <a:latin typeface="Montserrat"/>
                <a:ea typeface="Montserrat"/>
                <a:cs typeface="Montserrat"/>
                <a:sym typeface="Montserrat"/>
              </a:rPr>
              <a:t>Cạnh (Edge):</a:t>
            </a:r>
            <a:r>
              <a:rPr lang="en" sz="1600">
                <a:solidFill>
                  <a:srgbClr val="00316C"/>
                </a:solidFill>
                <a:latin typeface="Montserrat Medium"/>
                <a:ea typeface="Montserrat Medium"/>
                <a:cs typeface="Montserrat Medium"/>
                <a:sym typeface="Montserrat Medium"/>
              </a:rPr>
              <a:t> biểu diễn mối quan hệ giữa hai nút liền kề. </a:t>
            </a:r>
            <a:endParaRPr sz="1600">
              <a:solidFill>
                <a:srgbClr val="00316C"/>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9"/>
          <p:cNvPicPr preferRelativeResize="0"/>
          <p:nvPr/>
        </p:nvPicPr>
        <p:blipFill>
          <a:blip r:embed="rId3">
            <a:alphaModFix/>
          </a:blip>
          <a:stretch>
            <a:fillRect/>
          </a:stretch>
        </p:blipFill>
        <p:spPr>
          <a:xfrm>
            <a:off x="5178400" y="0"/>
            <a:ext cx="4147923" cy="3959499"/>
          </a:xfrm>
          <a:prstGeom prst="rect">
            <a:avLst/>
          </a:prstGeom>
          <a:noFill/>
          <a:ln>
            <a:noFill/>
          </a:ln>
        </p:spPr>
      </p:pic>
      <p:pic>
        <p:nvPicPr>
          <p:cNvPr id="133" name="Google Shape;133;p19"/>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134" name="Google Shape;134;p19"/>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135" name="Google Shape;135;p19"/>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136" name="Google Shape;136;p19"/>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Neo4j</a:t>
            </a:r>
            <a:endParaRPr b="1" sz="2450">
              <a:solidFill>
                <a:srgbClr val="00316C"/>
              </a:solidFill>
              <a:latin typeface="Montserrat"/>
              <a:ea typeface="Montserrat"/>
              <a:cs typeface="Montserrat"/>
              <a:sym typeface="Montserrat"/>
            </a:endParaRPr>
          </a:p>
        </p:txBody>
      </p:sp>
      <p:sp>
        <p:nvSpPr>
          <p:cNvPr id="137" name="Google Shape;137;p19"/>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138" name="Google Shape;138;p19"/>
          <p:cNvSpPr txBox="1"/>
          <p:nvPr/>
        </p:nvSpPr>
        <p:spPr>
          <a:xfrm>
            <a:off x="1211700" y="4188788"/>
            <a:ext cx="6720600" cy="3231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800"/>
              </a:spcAft>
              <a:buNone/>
            </a:pPr>
            <a:r>
              <a:t/>
            </a:r>
            <a:endParaRPr>
              <a:solidFill>
                <a:srgbClr val="00316C"/>
              </a:solidFill>
              <a:latin typeface="Montserrat"/>
              <a:ea typeface="Montserrat"/>
              <a:cs typeface="Montserrat"/>
              <a:sym typeface="Montserrat"/>
            </a:endParaRPr>
          </a:p>
        </p:txBody>
      </p:sp>
      <p:sp>
        <p:nvSpPr>
          <p:cNvPr id="139" name="Google Shape;139;p19"/>
          <p:cNvSpPr txBox="1"/>
          <p:nvPr/>
        </p:nvSpPr>
        <p:spPr>
          <a:xfrm>
            <a:off x="238375" y="830800"/>
            <a:ext cx="44940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316C"/>
                </a:solidFill>
                <a:latin typeface="Montserrat"/>
                <a:ea typeface="Montserrat"/>
                <a:cs typeface="Montserrat"/>
                <a:sym typeface="Montserrat"/>
              </a:rPr>
              <a:t>3.1. Mô hình đồ thị</a:t>
            </a:r>
            <a:endParaRPr b="1" sz="2000">
              <a:solidFill>
                <a:srgbClr val="00316C"/>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00316C"/>
              </a:solidFill>
              <a:latin typeface="Montserrat"/>
              <a:ea typeface="Montserrat"/>
              <a:cs typeface="Montserrat"/>
              <a:sym typeface="Montserrat"/>
            </a:endParaRPr>
          </a:p>
          <a:p>
            <a:pPr indent="0" lvl="0" marL="0" rtl="0" algn="l">
              <a:spcBef>
                <a:spcPts val="0"/>
              </a:spcBef>
              <a:spcAft>
                <a:spcPts val="0"/>
              </a:spcAft>
              <a:buNone/>
            </a:pPr>
            <a:r>
              <a:rPr lang="en" sz="1600">
                <a:solidFill>
                  <a:srgbClr val="00316C"/>
                </a:solidFill>
                <a:latin typeface="Montserrat Medium"/>
                <a:ea typeface="Montserrat Medium"/>
                <a:cs typeface="Montserrat Medium"/>
                <a:sym typeface="Montserrat Medium"/>
              </a:rPr>
              <a:t>Bao gồm các thành phần chính:</a:t>
            </a:r>
            <a:endParaRPr sz="17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Font typeface="Montserrat"/>
              <a:buChar char="●"/>
            </a:pPr>
            <a:r>
              <a:rPr b="1" lang="en" sz="1600">
                <a:solidFill>
                  <a:srgbClr val="00316C"/>
                </a:solidFill>
                <a:latin typeface="Montserrat"/>
                <a:ea typeface="Montserrat"/>
                <a:cs typeface="Montserrat"/>
                <a:sym typeface="Montserrat"/>
              </a:rPr>
              <a:t>Nodes</a:t>
            </a:r>
            <a:endParaRPr b="1" sz="1600">
              <a:solidFill>
                <a:srgbClr val="00316C"/>
              </a:solidFill>
              <a:latin typeface="Montserrat"/>
              <a:ea typeface="Montserrat"/>
              <a:cs typeface="Montserrat"/>
              <a:sym typeface="Montserrat"/>
            </a:endParaRPr>
          </a:p>
          <a:p>
            <a:pPr indent="-355600" lvl="1" marL="914400" rtl="0" algn="l">
              <a:spcBef>
                <a:spcPts val="0"/>
              </a:spcBef>
              <a:spcAft>
                <a:spcPts val="0"/>
              </a:spcAft>
              <a:buClr>
                <a:srgbClr val="00316C"/>
              </a:buClr>
              <a:buSzPts val="2000"/>
              <a:buFont typeface="Montserrat Medium"/>
              <a:buChar char="○"/>
            </a:pPr>
            <a:r>
              <a:rPr lang="en" sz="1500">
                <a:solidFill>
                  <a:srgbClr val="00316C"/>
                </a:solidFill>
                <a:latin typeface="Montserrat Medium"/>
                <a:ea typeface="Montserrat Medium"/>
                <a:cs typeface="Montserrat Medium"/>
                <a:sym typeface="Montserrat Medium"/>
              </a:rPr>
              <a:t>Đại diện thực thể hoặc đối tượng</a:t>
            </a:r>
            <a:endParaRPr sz="1500">
              <a:solidFill>
                <a:srgbClr val="00316C"/>
              </a:solidFill>
              <a:latin typeface="Montserrat Medium"/>
              <a:ea typeface="Montserrat Medium"/>
              <a:cs typeface="Montserrat Medium"/>
              <a:sym typeface="Montserrat Medium"/>
            </a:endParaRPr>
          </a:p>
          <a:p>
            <a:pPr indent="-355600" lvl="1" marL="914400" rtl="0" algn="l">
              <a:spcBef>
                <a:spcPts val="0"/>
              </a:spcBef>
              <a:spcAft>
                <a:spcPts val="0"/>
              </a:spcAft>
              <a:buClr>
                <a:srgbClr val="00316C"/>
              </a:buClr>
              <a:buSzPts val="2000"/>
              <a:buFont typeface="Montserrat Medium"/>
              <a:buChar char="○"/>
            </a:pPr>
            <a:r>
              <a:rPr lang="en" sz="1500">
                <a:solidFill>
                  <a:srgbClr val="00316C"/>
                </a:solidFill>
                <a:latin typeface="Montserrat Medium"/>
                <a:ea typeface="Montserrat Medium"/>
                <a:cs typeface="Montserrat Medium"/>
                <a:sym typeface="Montserrat Medium"/>
              </a:rPr>
              <a:t>Được gắn </a:t>
            </a:r>
            <a:r>
              <a:rPr i="1" lang="en" sz="1500">
                <a:solidFill>
                  <a:srgbClr val="00316C"/>
                </a:solidFill>
                <a:latin typeface="Montserrat Medium"/>
                <a:ea typeface="Montserrat Medium"/>
                <a:cs typeface="Montserrat Medium"/>
                <a:sym typeface="Montserrat Medium"/>
              </a:rPr>
              <a:t>Labels</a:t>
            </a:r>
            <a:endParaRPr i="1" sz="15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Font typeface="Montserrat"/>
              <a:buChar char="●"/>
            </a:pPr>
            <a:r>
              <a:rPr b="1" lang="en" sz="1600">
                <a:solidFill>
                  <a:srgbClr val="00316C"/>
                </a:solidFill>
                <a:latin typeface="Montserrat"/>
                <a:ea typeface="Montserrat"/>
                <a:cs typeface="Montserrat"/>
                <a:sym typeface="Montserrat"/>
              </a:rPr>
              <a:t>Relationships</a:t>
            </a:r>
            <a:endParaRPr b="1" sz="1600">
              <a:solidFill>
                <a:srgbClr val="00316C"/>
              </a:solidFill>
              <a:latin typeface="Montserrat"/>
              <a:ea typeface="Montserrat"/>
              <a:cs typeface="Montserrat"/>
              <a:sym typeface="Montserrat"/>
            </a:endParaRPr>
          </a:p>
          <a:p>
            <a:pPr indent="-355600" lvl="1" marL="914400" rtl="0" algn="l">
              <a:spcBef>
                <a:spcPts val="0"/>
              </a:spcBef>
              <a:spcAft>
                <a:spcPts val="0"/>
              </a:spcAft>
              <a:buClr>
                <a:srgbClr val="00316C"/>
              </a:buClr>
              <a:buSzPts val="2000"/>
              <a:buFont typeface="Montserrat Medium"/>
              <a:buChar char="○"/>
            </a:pPr>
            <a:r>
              <a:rPr lang="en" sz="1500">
                <a:solidFill>
                  <a:srgbClr val="00316C"/>
                </a:solidFill>
                <a:latin typeface="Montserrat Medium"/>
                <a:ea typeface="Montserrat Medium"/>
                <a:cs typeface="Montserrat Medium"/>
                <a:sym typeface="Montserrat Medium"/>
              </a:rPr>
              <a:t>Mối quan hệ giữa các nút</a:t>
            </a:r>
            <a:endParaRPr sz="1500">
              <a:solidFill>
                <a:srgbClr val="00316C"/>
              </a:solidFill>
              <a:latin typeface="Montserrat Medium"/>
              <a:ea typeface="Montserrat Medium"/>
              <a:cs typeface="Montserrat Medium"/>
              <a:sym typeface="Montserrat Medium"/>
            </a:endParaRPr>
          </a:p>
          <a:p>
            <a:pPr indent="-330200" lvl="0" marL="457200" rtl="0" algn="l">
              <a:spcBef>
                <a:spcPts val="0"/>
              </a:spcBef>
              <a:spcAft>
                <a:spcPts val="0"/>
              </a:spcAft>
              <a:buClr>
                <a:srgbClr val="00316C"/>
              </a:buClr>
              <a:buSzPts val="1600"/>
              <a:buFont typeface="Montserrat"/>
              <a:buChar char="●"/>
            </a:pPr>
            <a:r>
              <a:rPr b="1" lang="en" sz="1600">
                <a:solidFill>
                  <a:srgbClr val="00316C"/>
                </a:solidFill>
                <a:latin typeface="Montserrat"/>
                <a:ea typeface="Montserrat"/>
                <a:cs typeface="Montserrat"/>
                <a:sym typeface="Montserrat"/>
              </a:rPr>
              <a:t>Properties</a:t>
            </a:r>
            <a:endParaRPr b="1" sz="1600">
              <a:solidFill>
                <a:srgbClr val="00316C"/>
              </a:solidFill>
              <a:latin typeface="Montserrat"/>
              <a:ea typeface="Montserrat"/>
              <a:cs typeface="Montserrat"/>
              <a:sym typeface="Montserrat"/>
            </a:endParaRPr>
          </a:p>
          <a:p>
            <a:pPr indent="-323850" lvl="1" marL="914400" rtl="0" algn="l">
              <a:spcBef>
                <a:spcPts val="0"/>
              </a:spcBef>
              <a:spcAft>
                <a:spcPts val="0"/>
              </a:spcAft>
              <a:buClr>
                <a:srgbClr val="00316C"/>
              </a:buClr>
              <a:buSzPts val="1500"/>
              <a:buFont typeface="Montserrat Medium"/>
              <a:buChar char="○"/>
            </a:pPr>
            <a:r>
              <a:rPr lang="en" sz="1500">
                <a:solidFill>
                  <a:srgbClr val="00316C"/>
                </a:solidFill>
                <a:latin typeface="Montserrat Medium"/>
                <a:ea typeface="Montserrat Medium"/>
                <a:cs typeface="Montserrat Medium"/>
                <a:sym typeface="Montserrat Medium"/>
              </a:rPr>
              <a:t>Cung cấp ngữ cảnh cho node và relationship.</a:t>
            </a:r>
            <a:endParaRPr sz="1500">
              <a:solidFill>
                <a:srgbClr val="00316C"/>
              </a:solidFill>
              <a:latin typeface="Montserrat Medium"/>
              <a:ea typeface="Montserrat Medium"/>
              <a:cs typeface="Montserrat Medium"/>
              <a:sym typeface="Montserrat Medium"/>
            </a:endParaRPr>
          </a:p>
        </p:txBody>
      </p:sp>
      <p:pic>
        <p:nvPicPr>
          <p:cNvPr id="140" name="Google Shape;140;p19"/>
          <p:cNvPicPr preferRelativeResize="0"/>
          <p:nvPr/>
        </p:nvPicPr>
        <p:blipFill>
          <a:blip r:embed="rId5">
            <a:alphaModFix/>
          </a:blip>
          <a:stretch>
            <a:fillRect/>
          </a:stretch>
        </p:blipFill>
        <p:spPr>
          <a:xfrm>
            <a:off x="4564975" y="1031400"/>
            <a:ext cx="3595628" cy="293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a:blip r:embed="rId3">
            <a:alphaModFix/>
          </a:blip>
          <a:stretch>
            <a:fillRect/>
          </a:stretch>
        </p:blipFill>
        <p:spPr>
          <a:xfrm>
            <a:off x="5178400" y="0"/>
            <a:ext cx="4147923" cy="3959499"/>
          </a:xfrm>
          <a:prstGeom prst="rect">
            <a:avLst/>
          </a:prstGeom>
          <a:noFill/>
          <a:ln>
            <a:noFill/>
          </a:ln>
        </p:spPr>
      </p:pic>
      <p:pic>
        <p:nvPicPr>
          <p:cNvPr id="146" name="Google Shape;146;p20"/>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147" name="Google Shape;147;p20"/>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148" name="Google Shape;148;p20"/>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149" name="Google Shape;149;p20"/>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Neo4j</a:t>
            </a:r>
            <a:endParaRPr b="1" sz="2450">
              <a:solidFill>
                <a:srgbClr val="00316C"/>
              </a:solidFill>
              <a:latin typeface="Montserrat"/>
              <a:ea typeface="Montserrat"/>
              <a:cs typeface="Montserrat"/>
              <a:sym typeface="Montserrat"/>
            </a:endParaRPr>
          </a:p>
        </p:txBody>
      </p:sp>
      <p:sp>
        <p:nvSpPr>
          <p:cNvPr id="150" name="Google Shape;150;p20"/>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151" name="Google Shape;151;p20"/>
          <p:cNvSpPr txBox="1"/>
          <p:nvPr/>
        </p:nvSpPr>
        <p:spPr>
          <a:xfrm>
            <a:off x="1211700" y="4188788"/>
            <a:ext cx="6720600" cy="3231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800"/>
              </a:spcAft>
              <a:buNone/>
            </a:pPr>
            <a:r>
              <a:t/>
            </a:r>
            <a:endParaRPr>
              <a:solidFill>
                <a:srgbClr val="00316C"/>
              </a:solidFill>
              <a:latin typeface="Montserrat"/>
              <a:ea typeface="Montserrat"/>
              <a:cs typeface="Montserrat"/>
              <a:sym typeface="Montserrat"/>
            </a:endParaRPr>
          </a:p>
        </p:txBody>
      </p:sp>
      <p:sp>
        <p:nvSpPr>
          <p:cNvPr id="152" name="Google Shape;152;p20"/>
          <p:cNvSpPr txBox="1"/>
          <p:nvPr/>
        </p:nvSpPr>
        <p:spPr>
          <a:xfrm>
            <a:off x="238375" y="830800"/>
            <a:ext cx="7995600" cy="27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00316C"/>
                </a:solidFill>
                <a:latin typeface="Montserrat"/>
                <a:ea typeface="Montserrat"/>
                <a:cs typeface="Montserrat"/>
                <a:sym typeface="Montserrat"/>
              </a:rPr>
              <a:t>3.2. Tính năng của Neo4j</a:t>
            </a:r>
            <a:endParaRPr b="1" sz="2000">
              <a:solidFill>
                <a:srgbClr val="00316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600">
              <a:solidFill>
                <a:srgbClr val="00316C"/>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16C"/>
              </a:buClr>
              <a:buSzPts val="1600"/>
              <a:buFont typeface="Montserrat"/>
              <a:buAutoNum type="arabicPeriod"/>
            </a:pPr>
            <a:r>
              <a:rPr b="1" lang="en" sz="1600">
                <a:solidFill>
                  <a:srgbClr val="00316C"/>
                </a:solidFill>
                <a:latin typeface="Montserrat"/>
                <a:ea typeface="Montserrat"/>
                <a:cs typeface="Montserrat"/>
                <a:sym typeface="Montserrat"/>
              </a:rPr>
              <a:t>Tuân thủ ACID</a:t>
            </a:r>
            <a:r>
              <a:rPr lang="en" sz="1600">
                <a:solidFill>
                  <a:srgbClr val="00316C"/>
                </a:solidFill>
                <a:latin typeface="Montserrat"/>
                <a:ea typeface="Montserrat"/>
                <a:cs typeface="Montserrat"/>
                <a:sym typeface="Montserrat"/>
              </a:rPr>
              <a:t>: Atomicity, Consistency, Isolation, Durability</a:t>
            </a:r>
            <a:endParaRPr sz="1600">
              <a:solidFill>
                <a:srgbClr val="00316C"/>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16C"/>
              </a:buClr>
              <a:buSzPts val="1600"/>
              <a:buFont typeface="Montserrat"/>
              <a:buAutoNum type="arabicPeriod"/>
            </a:pPr>
            <a:r>
              <a:rPr b="1" lang="en" sz="1600">
                <a:solidFill>
                  <a:srgbClr val="00316C"/>
                </a:solidFill>
                <a:latin typeface="Montserrat"/>
                <a:ea typeface="Montserrat"/>
                <a:cs typeface="Montserrat"/>
                <a:sym typeface="Montserrat"/>
              </a:rPr>
              <a:t>Tính phân cụm và tính khả dụng</a:t>
            </a:r>
            <a:endParaRPr sz="1600">
              <a:solidFill>
                <a:srgbClr val="00316C"/>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16C"/>
              </a:buClr>
              <a:buSzPts val="1600"/>
              <a:buFont typeface="Montserrat"/>
              <a:buAutoNum type="arabicPeriod"/>
            </a:pPr>
            <a:r>
              <a:rPr b="1" lang="en" sz="1600">
                <a:solidFill>
                  <a:srgbClr val="00316C"/>
                </a:solidFill>
                <a:latin typeface="Montserrat"/>
                <a:ea typeface="Montserrat"/>
                <a:cs typeface="Montserrat"/>
                <a:sym typeface="Montserrat"/>
              </a:rPr>
              <a:t>Tối ưu hóa hiệu suất</a:t>
            </a:r>
            <a:r>
              <a:rPr lang="en" sz="1600">
                <a:solidFill>
                  <a:srgbClr val="00316C"/>
                </a:solidFill>
                <a:latin typeface="Montserrat"/>
                <a:ea typeface="Montserrat"/>
                <a:cs typeface="Montserrat"/>
                <a:sym typeface="Montserrat"/>
              </a:rPr>
              <a:t>:• </a:t>
            </a:r>
            <a:endParaRPr sz="1600">
              <a:solidFill>
                <a:srgbClr val="00316C"/>
              </a:solidFill>
              <a:latin typeface="Montserrat"/>
              <a:ea typeface="Montserrat"/>
              <a:cs typeface="Montserrat"/>
              <a:sym typeface="Montserrat"/>
            </a:endParaRPr>
          </a:p>
          <a:p>
            <a:pPr indent="-330200" lvl="0" marL="914400" rtl="0" algn="l">
              <a:lnSpc>
                <a:spcPct val="115000"/>
              </a:lnSpc>
              <a:spcBef>
                <a:spcPts val="0"/>
              </a:spcBef>
              <a:spcAft>
                <a:spcPts val="0"/>
              </a:spcAft>
              <a:buClr>
                <a:srgbClr val="00316C"/>
              </a:buClr>
              <a:buSzPts val="1600"/>
              <a:buFont typeface="Montserrat"/>
              <a:buChar char="●"/>
            </a:pPr>
            <a:r>
              <a:rPr lang="en" sz="1600">
                <a:solidFill>
                  <a:srgbClr val="00316C"/>
                </a:solidFill>
                <a:latin typeface="Montserrat"/>
                <a:ea typeface="Montserrat"/>
                <a:cs typeface="Montserrat"/>
                <a:sym typeface="Montserrat"/>
              </a:rPr>
              <a:t>Duyệt nhanh: Các mối quan hệ được lưu trữ dưới dạng con trỏ trực tiếp</a:t>
            </a:r>
            <a:endParaRPr sz="1600">
              <a:solidFill>
                <a:srgbClr val="00316C"/>
              </a:solidFill>
              <a:latin typeface="Montserrat"/>
              <a:ea typeface="Montserrat"/>
              <a:cs typeface="Montserrat"/>
              <a:sym typeface="Montserrat"/>
            </a:endParaRPr>
          </a:p>
          <a:p>
            <a:pPr indent="-330200" lvl="0" marL="914400" rtl="0" algn="l">
              <a:lnSpc>
                <a:spcPct val="115000"/>
              </a:lnSpc>
              <a:spcBef>
                <a:spcPts val="0"/>
              </a:spcBef>
              <a:spcAft>
                <a:spcPts val="0"/>
              </a:spcAft>
              <a:buClr>
                <a:srgbClr val="00316C"/>
              </a:buClr>
              <a:buSzPts val="1600"/>
              <a:buFont typeface="Montserrat"/>
              <a:buChar char="●"/>
            </a:pPr>
            <a:r>
              <a:rPr lang="en" sz="1600">
                <a:solidFill>
                  <a:srgbClr val="00316C"/>
                </a:solidFill>
                <a:latin typeface="Montserrat"/>
                <a:ea typeface="Montserrat"/>
                <a:cs typeface="Montserrat"/>
                <a:sym typeface="Montserrat"/>
              </a:rPr>
              <a:t>Tối ưu hóa tìm đường: tìm đường ngắn nhất, trung tâm (centrality) và phát hiện cộng đồng (community detection),..</a:t>
            </a:r>
            <a:endParaRPr sz="1600">
              <a:solidFill>
                <a:srgbClr val="00316C"/>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1"/>
          <p:cNvPicPr preferRelativeResize="0"/>
          <p:nvPr/>
        </p:nvPicPr>
        <p:blipFill>
          <a:blip r:embed="rId3">
            <a:alphaModFix/>
          </a:blip>
          <a:stretch>
            <a:fillRect/>
          </a:stretch>
        </p:blipFill>
        <p:spPr>
          <a:xfrm>
            <a:off x="5178400" y="0"/>
            <a:ext cx="4147923" cy="3959499"/>
          </a:xfrm>
          <a:prstGeom prst="rect">
            <a:avLst/>
          </a:prstGeom>
          <a:noFill/>
          <a:ln>
            <a:noFill/>
          </a:ln>
        </p:spPr>
      </p:pic>
      <p:pic>
        <p:nvPicPr>
          <p:cNvPr id="158" name="Google Shape;158;p21"/>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159" name="Google Shape;159;p21"/>
          <p:cNvSpPr/>
          <p:nvPr/>
        </p:nvSpPr>
        <p:spPr>
          <a:xfrm>
            <a:off x="238375" y="139500"/>
            <a:ext cx="520500" cy="399300"/>
          </a:xfrm>
          <a:prstGeom prst="rect">
            <a:avLst/>
          </a:prstGeom>
          <a:solidFill>
            <a:srgbClr val="85B106"/>
          </a:solidFill>
          <a:ln cap="flat" cmpd="sng" w="9525">
            <a:solidFill>
              <a:srgbClr val="85B1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160" name="Google Shape;160;p21"/>
          <p:cNvCxnSpPr/>
          <p:nvPr/>
        </p:nvCxnSpPr>
        <p:spPr>
          <a:xfrm flipH="1" rot="10800000">
            <a:off x="848825" y="519000"/>
            <a:ext cx="2565900" cy="4800"/>
          </a:xfrm>
          <a:prstGeom prst="straightConnector1">
            <a:avLst/>
          </a:prstGeom>
          <a:noFill/>
          <a:ln cap="flat" cmpd="sng" w="38100">
            <a:solidFill>
              <a:srgbClr val="00316C"/>
            </a:solidFill>
            <a:prstDash val="solid"/>
            <a:round/>
            <a:headEnd len="med" w="med" type="none"/>
            <a:tailEnd len="med" w="med" type="none"/>
          </a:ln>
        </p:spPr>
      </p:cxnSp>
      <p:sp>
        <p:nvSpPr>
          <p:cNvPr id="161" name="Google Shape;161;p21"/>
          <p:cNvSpPr txBox="1"/>
          <p:nvPr/>
        </p:nvSpPr>
        <p:spPr>
          <a:xfrm>
            <a:off x="758875" y="0"/>
            <a:ext cx="55524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50">
                <a:solidFill>
                  <a:srgbClr val="00316C"/>
                </a:solidFill>
                <a:latin typeface="Montserrat"/>
                <a:ea typeface="Montserrat"/>
                <a:cs typeface="Montserrat"/>
                <a:sym typeface="Montserrat"/>
              </a:rPr>
              <a:t>Neo4j</a:t>
            </a:r>
            <a:endParaRPr b="1" sz="2450">
              <a:solidFill>
                <a:srgbClr val="00316C"/>
              </a:solidFill>
              <a:latin typeface="Montserrat"/>
              <a:ea typeface="Montserrat"/>
              <a:cs typeface="Montserrat"/>
              <a:sym typeface="Montserrat"/>
            </a:endParaRPr>
          </a:p>
        </p:txBody>
      </p:sp>
      <p:sp>
        <p:nvSpPr>
          <p:cNvPr id="162" name="Google Shape;162;p21"/>
          <p:cNvSpPr txBox="1"/>
          <p:nvPr/>
        </p:nvSpPr>
        <p:spPr>
          <a:xfrm>
            <a:off x="848826" y="561900"/>
            <a:ext cx="6782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50">
              <a:solidFill>
                <a:srgbClr val="00316C"/>
              </a:solidFill>
              <a:latin typeface="Montserrat"/>
              <a:ea typeface="Montserrat"/>
              <a:cs typeface="Montserrat"/>
              <a:sym typeface="Montserrat"/>
            </a:endParaRPr>
          </a:p>
        </p:txBody>
      </p:sp>
      <p:sp>
        <p:nvSpPr>
          <p:cNvPr id="163" name="Google Shape;163;p21"/>
          <p:cNvSpPr txBox="1"/>
          <p:nvPr/>
        </p:nvSpPr>
        <p:spPr>
          <a:xfrm>
            <a:off x="1211700" y="4188788"/>
            <a:ext cx="6720600" cy="3231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800"/>
              </a:spcAft>
              <a:buNone/>
            </a:pPr>
            <a:r>
              <a:t/>
            </a:r>
            <a:endParaRPr>
              <a:solidFill>
                <a:srgbClr val="00316C"/>
              </a:solidFill>
              <a:latin typeface="Montserrat"/>
              <a:ea typeface="Montserrat"/>
              <a:cs typeface="Montserrat"/>
              <a:sym typeface="Montserrat"/>
            </a:endParaRPr>
          </a:p>
        </p:txBody>
      </p:sp>
      <p:sp>
        <p:nvSpPr>
          <p:cNvPr id="164" name="Google Shape;164;p21"/>
          <p:cNvSpPr txBox="1"/>
          <p:nvPr/>
        </p:nvSpPr>
        <p:spPr>
          <a:xfrm>
            <a:off x="238375" y="665100"/>
            <a:ext cx="8562900" cy="396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316C"/>
                </a:solidFill>
                <a:latin typeface="Montserrat"/>
                <a:ea typeface="Montserrat"/>
                <a:cs typeface="Montserrat"/>
                <a:sym typeface="Montserrat"/>
              </a:rPr>
              <a:t>3.3. Hệ sinh thái Neo4j</a:t>
            </a:r>
            <a:endParaRPr b="1" sz="2000">
              <a:solidFill>
                <a:srgbClr val="00316C"/>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00316C"/>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16C"/>
              </a:buClr>
              <a:buSzPts val="1600"/>
              <a:buFont typeface="Montserrat"/>
              <a:buAutoNum type="arabicPeriod"/>
            </a:pPr>
            <a:r>
              <a:rPr b="1" lang="en" sz="1600">
                <a:solidFill>
                  <a:srgbClr val="00316C"/>
                </a:solidFill>
                <a:latin typeface="Montserrat"/>
                <a:ea typeface="Montserrat"/>
                <a:cs typeface="Montserrat"/>
                <a:sym typeface="Montserrat"/>
              </a:rPr>
              <a:t>Công cụ</a:t>
            </a:r>
            <a:endParaRPr b="1" sz="1600">
              <a:solidFill>
                <a:srgbClr val="00316C"/>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16C"/>
              </a:buClr>
              <a:buSzPts val="1600"/>
              <a:buFont typeface="Montserrat"/>
              <a:buAutoNum type="arabicPeriod"/>
            </a:pPr>
            <a:r>
              <a:rPr b="1" lang="en" sz="1600">
                <a:solidFill>
                  <a:srgbClr val="00316C"/>
                </a:solidFill>
                <a:latin typeface="Montserrat"/>
                <a:ea typeface="Montserrat"/>
                <a:cs typeface="Montserrat"/>
                <a:sym typeface="Montserrat"/>
              </a:rPr>
              <a:t>Giải thuật đồ thị và khoa học dữ liệu</a:t>
            </a:r>
            <a:endParaRPr b="1" sz="1600">
              <a:solidFill>
                <a:srgbClr val="00316C"/>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16C"/>
              </a:buClr>
              <a:buSzPts val="1600"/>
              <a:buFont typeface="Montserrat"/>
              <a:buAutoNum type="arabicPeriod"/>
            </a:pPr>
            <a:r>
              <a:rPr b="1" lang="en" sz="1600">
                <a:solidFill>
                  <a:srgbClr val="00316C"/>
                </a:solidFill>
                <a:latin typeface="Montserrat"/>
                <a:ea typeface="Montserrat"/>
                <a:cs typeface="Montserrat"/>
                <a:sym typeface="Montserrat"/>
              </a:rPr>
              <a:t>Ngôn ngữ truy vấn</a:t>
            </a:r>
            <a:endParaRPr b="1" sz="1600">
              <a:solidFill>
                <a:srgbClr val="00316C"/>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16C"/>
              </a:buClr>
              <a:buSzPts val="1600"/>
              <a:buFont typeface="Montserrat"/>
              <a:buAutoNum type="arabicPeriod"/>
            </a:pPr>
            <a:r>
              <a:rPr b="1" lang="en" sz="1600">
                <a:solidFill>
                  <a:srgbClr val="00316C"/>
                </a:solidFill>
                <a:latin typeface="Montserrat"/>
                <a:ea typeface="Montserrat"/>
                <a:cs typeface="Montserrat"/>
                <a:sym typeface="Montserrat"/>
              </a:rPr>
              <a:t>Các thư viện</a:t>
            </a:r>
            <a:endParaRPr b="1" sz="1600">
              <a:solidFill>
                <a:srgbClr val="00316C"/>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16C"/>
              </a:buClr>
              <a:buSzPts val="1600"/>
              <a:buFont typeface="Montserrat"/>
              <a:buAutoNum type="arabicPeriod"/>
            </a:pPr>
            <a:r>
              <a:rPr b="1" lang="en" sz="1600">
                <a:solidFill>
                  <a:srgbClr val="00316C"/>
                </a:solidFill>
                <a:latin typeface="Montserrat"/>
                <a:ea typeface="Montserrat"/>
                <a:cs typeface="Montserrat"/>
                <a:sym typeface="Montserrat"/>
              </a:rPr>
              <a:t>Tích hợp với Big Data và ML</a:t>
            </a:r>
            <a:r>
              <a:rPr b="1" lang="en" sz="1600">
                <a:solidFill>
                  <a:srgbClr val="00316C"/>
                </a:solidFill>
                <a:latin typeface="Montserrat"/>
                <a:ea typeface="Montserrat"/>
                <a:cs typeface="Montserrat"/>
                <a:sym typeface="Montserrat"/>
              </a:rPr>
              <a:t> </a:t>
            </a:r>
            <a:endParaRPr b="1" sz="1600">
              <a:solidFill>
                <a:srgbClr val="00316C"/>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500">
              <a:solidFill>
                <a:srgbClr val="00316C"/>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500">
                <a:solidFill>
                  <a:srgbClr val="00316C"/>
                </a:solidFill>
                <a:latin typeface="Montserrat"/>
                <a:ea typeface="Montserrat"/>
                <a:cs typeface="Montserrat"/>
                <a:sym typeface="Montserrat"/>
              </a:rPr>
              <a:t>Lợi ích</a:t>
            </a:r>
            <a:r>
              <a:rPr lang="en" sz="1500">
                <a:solidFill>
                  <a:srgbClr val="00316C"/>
                </a:solidFill>
                <a:latin typeface="Montserrat"/>
                <a:ea typeface="Montserrat"/>
                <a:cs typeface="Montserrat"/>
                <a:sym typeface="Montserrat"/>
              </a:rPr>
              <a:t>: Tính linh hoạt, Khả năng truy vấn phong phú, Khả năng mở rộng, Khả năng tương tác </a:t>
            </a:r>
            <a:endParaRPr sz="1500">
              <a:solidFill>
                <a:srgbClr val="00316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rgbClr val="00316C"/>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500">
                <a:solidFill>
                  <a:srgbClr val="00316C"/>
                </a:solidFill>
                <a:latin typeface="Montserrat"/>
                <a:ea typeface="Montserrat"/>
                <a:cs typeface="Montserrat"/>
                <a:sym typeface="Montserrat"/>
              </a:rPr>
              <a:t>Các phương pháp tương tác với Neo4j: </a:t>
            </a:r>
            <a:r>
              <a:rPr lang="en" sz="1500">
                <a:solidFill>
                  <a:srgbClr val="00316C"/>
                </a:solidFill>
                <a:latin typeface="Montserrat"/>
                <a:ea typeface="Montserrat"/>
                <a:cs typeface="Montserrat"/>
                <a:sym typeface="Montserrat"/>
              </a:rPr>
              <a:t>Cypher (công cụ chính), </a:t>
            </a:r>
            <a:r>
              <a:rPr lang="en" sz="1500">
                <a:solidFill>
                  <a:srgbClr val="00316C"/>
                </a:solidFill>
                <a:latin typeface="Montserrat"/>
                <a:ea typeface="Montserrat"/>
                <a:cs typeface="Montserrat"/>
                <a:sym typeface="Montserrat"/>
              </a:rPr>
              <a:t>GraphQL, </a:t>
            </a:r>
            <a:r>
              <a:rPr lang="en" sz="1500">
                <a:solidFill>
                  <a:srgbClr val="00316C"/>
                </a:solidFill>
                <a:latin typeface="Montserrat"/>
                <a:ea typeface="Montserrat"/>
                <a:cs typeface="Montserrat"/>
                <a:sym typeface="Montserrat"/>
              </a:rPr>
              <a:t>Ngôn ngữ lập trình (Java, Python,...),...</a:t>
            </a:r>
            <a:endParaRPr sz="1500">
              <a:solidFill>
                <a:srgbClr val="00316C"/>
              </a:solidFill>
              <a:latin typeface="Montserrat"/>
              <a:ea typeface="Montserrat"/>
              <a:cs typeface="Montserrat"/>
              <a:sym typeface="Montserrat"/>
            </a:endParaRPr>
          </a:p>
          <a:p>
            <a:pPr indent="0" lvl="0" marL="0" rtl="0" algn="l">
              <a:spcBef>
                <a:spcPts val="0"/>
              </a:spcBef>
              <a:spcAft>
                <a:spcPts val="0"/>
              </a:spcAft>
              <a:buNone/>
            </a:pPr>
            <a:r>
              <a:t/>
            </a:r>
            <a:endParaRPr>
              <a:solidFill>
                <a:srgbClr val="00316C"/>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